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58" r:id="rId3"/>
    <p:sldId id="261" r:id="rId4"/>
    <p:sldId id="277" r:id="rId5"/>
    <p:sldId id="264" r:id="rId6"/>
    <p:sldId id="278" r:id="rId7"/>
    <p:sldId id="266" r:id="rId8"/>
    <p:sldId id="267" r:id="rId9"/>
    <p:sldId id="268" r:id="rId10"/>
    <p:sldId id="279" r:id="rId11"/>
    <p:sldId id="270" r:id="rId12"/>
    <p:sldId id="271" r:id="rId13"/>
    <p:sldId id="273" r:id="rId14"/>
    <p:sldId id="272" r:id="rId15"/>
    <p:sldId id="274" r:id="rId16"/>
    <p:sldId id="275" r:id="rId17"/>
    <p:sldId id="276" r:id="rId18"/>
    <p:sldId id="280" r:id="rId19"/>
    <p:sldId id="262" r:id="rId20"/>
    <p:sldId id="2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p:scale>
          <a:sx n="75" d="100"/>
          <a:sy n="75" d="100"/>
        </p:scale>
        <p:origin x="-14"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RUMALA NAIDU" userId="7bcb17bcfbe46b8f" providerId="LiveId" clId="{1E88F184-B6C3-40FF-9061-E6B01D25357F}"/>
    <pc:docChg chg="modSld">
      <pc:chgData name="THIRUMALA NAIDU" userId="7bcb17bcfbe46b8f" providerId="LiveId" clId="{1E88F184-B6C3-40FF-9061-E6B01D25357F}" dt="2025-05-26T13:49:23.488" v="0" actId="1076"/>
      <pc:docMkLst>
        <pc:docMk/>
      </pc:docMkLst>
      <pc:sldChg chg="modSp mod">
        <pc:chgData name="THIRUMALA NAIDU" userId="7bcb17bcfbe46b8f" providerId="LiveId" clId="{1E88F184-B6C3-40FF-9061-E6B01D25357F}" dt="2025-05-26T13:49:23.488" v="0" actId="1076"/>
        <pc:sldMkLst>
          <pc:docMk/>
          <pc:sldMk cId="2809584649" sldId="257"/>
        </pc:sldMkLst>
        <pc:spChg chg="mod">
          <ac:chgData name="THIRUMALA NAIDU" userId="7bcb17bcfbe46b8f" providerId="LiveId" clId="{1E88F184-B6C3-40FF-9061-E6B01D25357F}" dt="2025-05-26T13:49:23.488" v="0" actId="1076"/>
          <ac:spMkLst>
            <pc:docMk/>
            <pc:sldMk cId="2809584649" sldId="257"/>
            <ac:spMk id="7" creationId="{8CEE660F-CC5D-0D76-9C34-02CD1570BE11}"/>
          </ac:spMkLst>
        </pc:spChg>
      </pc:sldChg>
    </pc:docChg>
  </pc:docChgLst>
  <pc:docChgLst>
    <pc:chgData name="THIRUMALA NAIDU" userId="7bcb17bcfbe46b8f" providerId="LiveId" clId="{78720FC4-EF96-4BF4-B1F9-58795BA6F1FA}"/>
    <pc:docChg chg="undo custSel addSld delSld modSld sldOrd">
      <pc:chgData name="THIRUMALA NAIDU" userId="7bcb17bcfbe46b8f" providerId="LiveId" clId="{78720FC4-EF96-4BF4-B1F9-58795BA6F1FA}" dt="2025-04-29T06:45:21.611" v="611" actId="255"/>
      <pc:docMkLst>
        <pc:docMk/>
      </pc:docMkLst>
      <pc:sldChg chg="modSp mod">
        <pc:chgData name="THIRUMALA NAIDU" userId="7bcb17bcfbe46b8f" providerId="LiveId" clId="{78720FC4-EF96-4BF4-B1F9-58795BA6F1FA}" dt="2025-04-29T06:45:21.611" v="611" actId="255"/>
        <pc:sldMkLst>
          <pc:docMk/>
          <pc:sldMk cId="2809584649" sldId="257"/>
        </pc:sldMkLst>
        <pc:spChg chg="mod">
          <ac:chgData name="THIRUMALA NAIDU" userId="7bcb17bcfbe46b8f" providerId="LiveId" clId="{78720FC4-EF96-4BF4-B1F9-58795BA6F1FA}" dt="2025-04-29T06:45:21.611" v="611" actId="255"/>
          <ac:spMkLst>
            <pc:docMk/>
            <pc:sldMk cId="2809584649" sldId="257"/>
            <ac:spMk id="2" creationId="{0A9E4B09-8EC8-2E93-08C5-7C14282075AF}"/>
          </ac:spMkLst>
        </pc:spChg>
      </pc:sldChg>
      <pc:sldChg chg="addSp delSp modSp mod">
        <pc:chgData name="THIRUMALA NAIDU" userId="7bcb17bcfbe46b8f" providerId="LiveId" clId="{78720FC4-EF96-4BF4-B1F9-58795BA6F1FA}" dt="2025-04-29T06:36:34.942" v="579" actId="20577"/>
        <pc:sldMkLst>
          <pc:docMk/>
          <pc:sldMk cId="1052521351" sldId="280"/>
        </pc:sldMkLst>
        <pc:spChg chg="mod">
          <ac:chgData name="THIRUMALA NAIDU" userId="7bcb17bcfbe46b8f" providerId="LiveId" clId="{78720FC4-EF96-4BF4-B1F9-58795BA6F1FA}" dt="2025-04-29T06:35:42.874" v="540" actId="255"/>
          <ac:spMkLst>
            <pc:docMk/>
            <pc:sldMk cId="1052521351" sldId="280"/>
            <ac:spMk id="2" creationId="{715A1497-D58F-B633-A24B-E352E5860D5D}"/>
          </ac:spMkLst>
        </pc:spChg>
        <pc:spChg chg="add mod">
          <ac:chgData name="THIRUMALA NAIDU" userId="7bcb17bcfbe46b8f" providerId="LiveId" clId="{78720FC4-EF96-4BF4-B1F9-58795BA6F1FA}" dt="2025-04-29T06:36:23.566" v="559" actId="1076"/>
          <ac:spMkLst>
            <pc:docMk/>
            <pc:sldMk cId="1052521351" sldId="280"/>
            <ac:spMk id="4" creationId="{A9B172DB-1F8A-DEC7-E69A-BED21FC5F7D9}"/>
          </ac:spMkLst>
        </pc:spChg>
        <pc:spChg chg="add mod">
          <ac:chgData name="THIRUMALA NAIDU" userId="7bcb17bcfbe46b8f" providerId="LiveId" clId="{78720FC4-EF96-4BF4-B1F9-58795BA6F1FA}" dt="2025-04-29T06:35:42.874" v="540" actId="255"/>
          <ac:spMkLst>
            <pc:docMk/>
            <pc:sldMk cId="1052521351" sldId="280"/>
            <ac:spMk id="6" creationId="{6022B71B-0751-384E-C087-BDA7F5C47935}"/>
          </ac:spMkLst>
        </pc:spChg>
        <pc:spChg chg="add mod">
          <ac:chgData name="THIRUMALA NAIDU" userId="7bcb17bcfbe46b8f" providerId="LiveId" clId="{78720FC4-EF96-4BF4-B1F9-58795BA6F1FA}" dt="2025-04-29T06:36:13.463" v="557" actId="1076"/>
          <ac:spMkLst>
            <pc:docMk/>
            <pc:sldMk cId="1052521351" sldId="280"/>
            <ac:spMk id="8" creationId="{054FE50A-C0B1-0C86-9AFC-1AC968571904}"/>
          </ac:spMkLst>
        </pc:spChg>
        <pc:spChg chg="add mod">
          <ac:chgData name="THIRUMALA NAIDU" userId="7bcb17bcfbe46b8f" providerId="LiveId" clId="{78720FC4-EF96-4BF4-B1F9-58795BA6F1FA}" dt="2025-04-29T06:36:34.942" v="579" actId="20577"/>
          <ac:spMkLst>
            <pc:docMk/>
            <pc:sldMk cId="1052521351" sldId="280"/>
            <ac:spMk id="15" creationId="{D0343FE1-37EB-2706-4C70-D121663EDEFA}"/>
          </ac:spMkLst>
        </pc:spChg>
        <pc:picChg chg="mod">
          <ac:chgData name="THIRUMALA NAIDU" userId="7bcb17bcfbe46b8f" providerId="LiveId" clId="{78720FC4-EF96-4BF4-B1F9-58795BA6F1FA}" dt="2025-04-29T06:36:19.311" v="558" actId="1076"/>
          <ac:picMkLst>
            <pc:docMk/>
            <pc:sldMk cId="1052521351" sldId="280"/>
            <ac:picMk id="1026" creationId="{F42F734F-9323-F6FD-9498-1CDE1B8744DA}"/>
          </ac:picMkLst>
        </pc:picChg>
      </pc:sldChg>
      <pc:sldChg chg="new del">
        <pc:chgData name="THIRUMALA NAIDU" userId="7bcb17bcfbe46b8f" providerId="LiveId" clId="{78720FC4-EF96-4BF4-B1F9-58795BA6F1FA}" dt="2025-04-29T06:37:13.991" v="584" actId="2696"/>
        <pc:sldMkLst>
          <pc:docMk/>
          <pc:sldMk cId="1363826487" sldId="281"/>
        </pc:sldMkLst>
      </pc:sldChg>
      <pc:sldChg chg="addSp delSp modSp add mod ord">
        <pc:chgData name="THIRUMALA NAIDU" userId="7bcb17bcfbe46b8f" providerId="LiveId" clId="{78720FC4-EF96-4BF4-B1F9-58795BA6F1FA}" dt="2025-04-29T06:40:11.274" v="604"/>
        <pc:sldMkLst>
          <pc:docMk/>
          <pc:sldMk cId="3807250528" sldId="282"/>
        </pc:sldMkLst>
        <pc:picChg chg="add del mod">
          <ac:chgData name="THIRUMALA NAIDU" userId="7bcb17bcfbe46b8f" providerId="LiveId" clId="{78720FC4-EF96-4BF4-B1F9-58795BA6F1FA}" dt="2025-04-29T06:40:08.717" v="602" actId="14100"/>
          <ac:picMkLst>
            <pc:docMk/>
            <pc:sldMk cId="3807250528" sldId="282"/>
            <ac:picMk id="1026" creationId="{8BF2FE96-50F1-57F1-2EDC-35BC6D0273DB}"/>
          </ac:picMkLst>
        </pc:picChg>
        <pc:picChg chg="add mod">
          <ac:chgData name="THIRUMALA NAIDU" userId="7bcb17bcfbe46b8f" providerId="LiveId" clId="{78720FC4-EF96-4BF4-B1F9-58795BA6F1FA}" dt="2025-04-29T06:40:08.717" v="602" actId="14100"/>
          <ac:picMkLst>
            <pc:docMk/>
            <pc:sldMk cId="3807250528" sldId="282"/>
            <ac:picMk id="2050" creationId="{F3F3ED51-3588-17D7-69D7-46ECC7E1782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00A05-2B4D-40F8-BC14-F5507971F2DB}" type="datetimeFigureOut">
              <a:rPr lang="en-IN" smtClean="0"/>
              <a:t>26-05-2025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68E3D-12B2-4A7A-9D2B-8DEE4C4331D3}" type="slidenum">
              <a:rPr lang="en-IN" smtClean="0"/>
              <a:t>‹#›</a:t>
            </a:fld>
            <a:endParaRPr lang="en-IN"/>
          </a:p>
        </p:txBody>
      </p:sp>
    </p:spTree>
    <p:extLst>
      <p:ext uri="{BB962C8B-B14F-4D97-AF65-F5344CB8AC3E}">
        <p14:creationId xmlns:p14="http://schemas.microsoft.com/office/powerpoint/2010/main" val="3461069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6B9E-330F-5EB3-88B0-F2C3EB2D48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9CB3127-6F9A-CED0-1E63-F1A360B6B3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293616C-6B1F-A720-721E-8878B6DD4640}"/>
              </a:ext>
            </a:extLst>
          </p:cNvPr>
          <p:cNvSpPr>
            <a:spLocks noGrp="1"/>
          </p:cNvSpPr>
          <p:nvPr>
            <p:ph type="dt" sz="half" idx="10"/>
          </p:nvPr>
        </p:nvSpPr>
        <p:spPr/>
        <p:txBody>
          <a:bodyPr/>
          <a:lstStyle/>
          <a:p>
            <a:fld id="{4677FE85-F568-4BF7-9F22-33CD2701153D}" type="datetimeFigureOut">
              <a:rPr lang="en-IN" smtClean="0"/>
              <a:t>26-05-2025</a:t>
            </a:fld>
            <a:endParaRPr lang="en-IN"/>
          </a:p>
        </p:txBody>
      </p:sp>
      <p:sp>
        <p:nvSpPr>
          <p:cNvPr id="5" name="Footer Placeholder 4">
            <a:extLst>
              <a:ext uri="{FF2B5EF4-FFF2-40B4-BE49-F238E27FC236}">
                <a16:creationId xmlns:a16="http://schemas.microsoft.com/office/drawing/2014/main" id="{223378A8-F21E-0072-A3A5-4EAC054D6C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2D4ABE-F6DF-8CEF-EBED-E9B5CE8E78BC}"/>
              </a:ext>
            </a:extLst>
          </p:cNvPr>
          <p:cNvSpPr>
            <a:spLocks noGrp="1"/>
          </p:cNvSpPr>
          <p:nvPr>
            <p:ph type="sldNum" sz="quarter" idx="12"/>
          </p:nvPr>
        </p:nvSpPr>
        <p:spPr/>
        <p:txBody>
          <a:bodyPr/>
          <a:lstStyle/>
          <a:p>
            <a:fld id="{5494CB14-985C-4810-B61E-DE8590FDC42C}" type="slidenum">
              <a:rPr lang="en-IN" smtClean="0"/>
              <a:t>‹#›</a:t>
            </a:fld>
            <a:endParaRPr lang="en-IN"/>
          </a:p>
        </p:txBody>
      </p:sp>
    </p:spTree>
    <p:extLst>
      <p:ext uri="{BB962C8B-B14F-4D97-AF65-F5344CB8AC3E}">
        <p14:creationId xmlns:p14="http://schemas.microsoft.com/office/powerpoint/2010/main" val="3149562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FF6C-EEC1-E4DE-B203-3D2C9981E6B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48814D-8194-2CA9-CEFE-63E3BAA493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59B56E-73D0-80B2-F258-22238E9EE89D}"/>
              </a:ext>
            </a:extLst>
          </p:cNvPr>
          <p:cNvSpPr>
            <a:spLocks noGrp="1"/>
          </p:cNvSpPr>
          <p:nvPr>
            <p:ph type="dt" sz="half" idx="10"/>
          </p:nvPr>
        </p:nvSpPr>
        <p:spPr/>
        <p:txBody>
          <a:bodyPr/>
          <a:lstStyle/>
          <a:p>
            <a:fld id="{4677FE85-F568-4BF7-9F22-33CD2701153D}" type="datetimeFigureOut">
              <a:rPr lang="en-IN" smtClean="0"/>
              <a:t>26-05-2025</a:t>
            </a:fld>
            <a:endParaRPr lang="en-IN"/>
          </a:p>
        </p:txBody>
      </p:sp>
      <p:sp>
        <p:nvSpPr>
          <p:cNvPr id="5" name="Footer Placeholder 4">
            <a:extLst>
              <a:ext uri="{FF2B5EF4-FFF2-40B4-BE49-F238E27FC236}">
                <a16:creationId xmlns:a16="http://schemas.microsoft.com/office/drawing/2014/main" id="{A578C2CB-84A1-85E1-77AF-3DF853BB79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D5B43D-5E16-5368-3FD6-51EC509921B0}"/>
              </a:ext>
            </a:extLst>
          </p:cNvPr>
          <p:cNvSpPr>
            <a:spLocks noGrp="1"/>
          </p:cNvSpPr>
          <p:nvPr>
            <p:ph type="sldNum" sz="quarter" idx="12"/>
          </p:nvPr>
        </p:nvSpPr>
        <p:spPr/>
        <p:txBody>
          <a:bodyPr/>
          <a:lstStyle/>
          <a:p>
            <a:fld id="{5494CB14-985C-4810-B61E-DE8590FDC42C}" type="slidenum">
              <a:rPr lang="en-IN" smtClean="0"/>
              <a:t>‹#›</a:t>
            </a:fld>
            <a:endParaRPr lang="en-IN"/>
          </a:p>
        </p:txBody>
      </p:sp>
    </p:spTree>
    <p:extLst>
      <p:ext uri="{BB962C8B-B14F-4D97-AF65-F5344CB8AC3E}">
        <p14:creationId xmlns:p14="http://schemas.microsoft.com/office/powerpoint/2010/main" val="1392789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3892D8-433F-CAF6-52D7-79E977C67F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558042-624A-5941-D22F-AEF41DA83B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919DBF-EF8B-0BF4-F430-71F72A2AE4C6}"/>
              </a:ext>
            </a:extLst>
          </p:cNvPr>
          <p:cNvSpPr>
            <a:spLocks noGrp="1"/>
          </p:cNvSpPr>
          <p:nvPr>
            <p:ph type="dt" sz="half" idx="10"/>
          </p:nvPr>
        </p:nvSpPr>
        <p:spPr/>
        <p:txBody>
          <a:bodyPr/>
          <a:lstStyle/>
          <a:p>
            <a:fld id="{4677FE85-F568-4BF7-9F22-33CD2701153D}" type="datetimeFigureOut">
              <a:rPr lang="en-IN" smtClean="0"/>
              <a:t>26-05-2025</a:t>
            </a:fld>
            <a:endParaRPr lang="en-IN"/>
          </a:p>
        </p:txBody>
      </p:sp>
      <p:sp>
        <p:nvSpPr>
          <p:cNvPr id="5" name="Footer Placeholder 4">
            <a:extLst>
              <a:ext uri="{FF2B5EF4-FFF2-40B4-BE49-F238E27FC236}">
                <a16:creationId xmlns:a16="http://schemas.microsoft.com/office/drawing/2014/main" id="{BA15988C-D09F-C4CD-5879-3EAD86354B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BA7A2A-365E-1444-7C89-C33E0319306E}"/>
              </a:ext>
            </a:extLst>
          </p:cNvPr>
          <p:cNvSpPr>
            <a:spLocks noGrp="1"/>
          </p:cNvSpPr>
          <p:nvPr>
            <p:ph type="sldNum" sz="quarter" idx="12"/>
          </p:nvPr>
        </p:nvSpPr>
        <p:spPr/>
        <p:txBody>
          <a:bodyPr/>
          <a:lstStyle/>
          <a:p>
            <a:fld id="{5494CB14-985C-4810-B61E-DE8590FDC42C}" type="slidenum">
              <a:rPr lang="en-IN" smtClean="0"/>
              <a:t>‹#›</a:t>
            </a:fld>
            <a:endParaRPr lang="en-IN"/>
          </a:p>
        </p:txBody>
      </p:sp>
    </p:spTree>
    <p:extLst>
      <p:ext uri="{BB962C8B-B14F-4D97-AF65-F5344CB8AC3E}">
        <p14:creationId xmlns:p14="http://schemas.microsoft.com/office/powerpoint/2010/main" val="335879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8363-B3F4-4B15-A03D-703C582847A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ED994F-EF0C-C37F-7223-285EF77A76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E439F7-DBD0-ABFE-E996-4EB68368128E}"/>
              </a:ext>
            </a:extLst>
          </p:cNvPr>
          <p:cNvSpPr>
            <a:spLocks noGrp="1"/>
          </p:cNvSpPr>
          <p:nvPr>
            <p:ph type="dt" sz="half" idx="10"/>
          </p:nvPr>
        </p:nvSpPr>
        <p:spPr/>
        <p:txBody>
          <a:bodyPr/>
          <a:lstStyle/>
          <a:p>
            <a:fld id="{4677FE85-F568-4BF7-9F22-33CD2701153D}" type="datetimeFigureOut">
              <a:rPr lang="en-IN" smtClean="0"/>
              <a:t>26-05-2025</a:t>
            </a:fld>
            <a:endParaRPr lang="en-IN"/>
          </a:p>
        </p:txBody>
      </p:sp>
      <p:sp>
        <p:nvSpPr>
          <p:cNvPr id="5" name="Footer Placeholder 4">
            <a:extLst>
              <a:ext uri="{FF2B5EF4-FFF2-40B4-BE49-F238E27FC236}">
                <a16:creationId xmlns:a16="http://schemas.microsoft.com/office/drawing/2014/main" id="{12B27119-F6F4-CA8F-5BB1-B7800AAF6B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A3B7BF-DAD4-39D0-B2F7-9DB9AB95D95D}"/>
              </a:ext>
            </a:extLst>
          </p:cNvPr>
          <p:cNvSpPr>
            <a:spLocks noGrp="1"/>
          </p:cNvSpPr>
          <p:nvPr>
            <p:ph type="sldNum" sz="quarter" idx="12"/>
          </p:nvPr>
        </p:nvSpPr>
        <p:spPr/>
        <p:txBody>
          <a:bodyPr/>
          <a:lstStyle/>
          <a:p>
            <a:fld id="{5494CB14-985C-4810-B61E-DE8590FDC42C}" type="slidenum">
              <a:rPr lang="en-IN" smtClean="0"/>
              <a:t>‹#›</a:t>
            </a:fld>
            <a:endParaRPr lang="en-IN"/>
          </a:p>
        </p:txBody>
      </p:sp>
    </p:spTree>
    <p:extLst>
      <p:ext uri="{BB962C8B-B14F-4D97-AF65-F5344CB8AC3E}">
        <p14:creationId xmlns:p14="http://schemas.microsoft.com/office/powerpoint/2010/main" val="3312348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6DD0-7A2C-C27A-D758-796C4609D8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1194F13-AEC1-C606-A206-B48F54DAC3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18C6AF-FFC0-E630-8A20-2730CEC1CDD7}"/>
              </a:ext>
            </a:extLst>
          </p:cNvPr>
          <p:cNvSpPr>
            <a:spLocks noGrp="1"/>
          </p:cNvSpPr>
          <p:nvPr>
            <p:ph type="dt" sz="half" idx="10"/>
          </p:nvPr>
        </p:nvSpPr>
        <p:spPr/>
        <p:txBody>
          <a:bodyPr/>
          <a:lstStyle/>
          <a:p>
            <a:fld id="{4677FE85-F568-4BF7-9F22-33CD2701153D}" type="datetimeFigureOut">
              <a:rPr lang="en-IN" smtClean="0"/>
              <a:t>26-05-2025</a:t>
            </a:fld>
            <a:endParaRPr lang="en-IN"/>
          </a:p>
        </p:txBody>
      </p:sp>
      <p:sp>
        <p:nvSpPr>
          <p:cNvPr id="5" name="Footer Placeholder 4">
            <a:extLst>
              <a:ext uri="{FF2B5EF4-FFF2-40B4-BE49-F238E27FC236}">
                <a16:creationId xmlns:a16="http://schemas.microsoft.com/office/drawing/2014/main" id="{29DD4DC2-8986-8EF5-2260-B102B996DF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A2FCCC-36A7-9848-82AB-6B4222817C3D}"/>
              </a:ext>
            </a:extLst>
          </p:cNvPr>
          <p:cNvSpPr>
            <a:spLocks noGrp="1"/>
          </p:cNvSpPr>
          <p:nvPr>
            <p:ph type="sldNum" sz="quarter" idx="12"/>
          </p:nvPr>
        </p:nvSpPr>
        <p:spPr/>
        <p:txBody>
          <a:bodyPr/>
          <a:lstStyle/>
          <a:p>
            <a:fld id="{5494CB14-985C-4810-B61E-DE8590FDC42C}" type="slidenum">
              <a:rPr lang="en-IN" smtClean="0"/>
              <a:t>‹#›</a:t>
            </a:fld>
            <a:endParaRPr lang="en-IN"/>
          </a:p>
        </p:txBody>
      </p:sp>
    </p:spTree>
    <p:extLst>
      <p:ext uri="{BB962C8B-B14F-4D97-AF65-F5344CB8AC3E}">
        <p14:creationId xmlns:p14="http://schemas.microsoft.com/office/powerpoint/2010/main" val="73572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A8B8B-A43E-DA22-32AA-90BD565E4C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44819E-C069-A5CE-100D-27220FD20D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40ED8CA-0AAB-5F11-BED8-82582B3C21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946A965-2135-A01E-045F-2937D3EB5FB7}"/>
              </a:ext>
            </a:extLst>
          </p:cNvPr>
          <p:cNvSpPr>
            <a:spLocks noGrp="1"/>
          </p:cNvSpPr>
          <p:nvPr>
            <p:ph type="dt" sz="half" idx="10"/>
          </p:nvPr>
        </p:nvSpPr>
        <p:spPr/>
        <p:txBody>
          <a:bodyPr/>
          <a:lstStyle/>
          <a:p>
            <a:fld id="{4677FE85-F568-4BF7-9F22-33CD2701153D}" type="datetimeFigureOut">
              <a:rPr lang="en-IN" smtClean="0"/>
              <a:t>26-05-2025</a:t>
            </a:fld>
            <a:endParaRPr lang="en-IN"/>
          </a:p>
        </p:txBody>
      </p:sp>
      <p:sp>
        <p:nvSpPr>
          <p:cNvPr id="6" name="Footer Placeholder 5">
            <a:extLst>
              <a:ext uri="{FF2B5EF4-FFF2-40B4-BE49-F238E27FC236}">
                <a16:creationId xmlns:a16="http://schemas.microsoft.com/office/drawing/2014/main" id="{E09C3A7B-84A6-2992-EAAA-A71DEF086A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D89022-0418-7586-39ED-BE42A0BE3ACB}"/>
              </a:ext>
            </a:extLst>
          </p:cNvPr>
          <p:cNvSpPr>
            <a:spLocks noGrp="1"/>
          </p:cNvSpPr>
          <p:nvPr>
            <p:ph type="sldNum" sz="quarter" idx="12"/>
          </p:nvPr>
        </p:nvSpPr>
        <p:spPr/>
        <p:txBody>
          <a:bodyPr/>
          <a:lstStyle/>
          <a:p>
            <a:fld id="{5494CB14-985C-4810-B61E-DE8590FDC42C}" type="slidenum">
              <a:rPr lang="en-IN" smtClean="0"/>
              <a:t>‹#›</a:t>
            </a:fld>
            <a:endParaRPr lang="en-IN"/>
          </a:p>
        </p:txBody>
      </p:sp>
    </p:spTree>
    <p:extLst>
      <p:ext uri="{BB962C8B-B14F-4D97-AF65-F5344CB8AC3E}">
        <p14:creationId xmlns:p14="http://schemas.microsoft.com/office/powerpoint/2010/main" val="3132644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6F07B-F51B-40B6-E7A8-88E426E1B75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212EC05-FFB7-607F-6BD7-E24ECB697A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2DA9EF-4E6B-85AE-217B-DF3FE76D35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9556E78-1DB5-98C1-4A34-31B2D69DFE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12AF30-E022-22FA-696B-605AEF6979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BA6F88C-377D-2768-447A-E93CD13D1C7E}"/>
              </a:ext>
            </a:extLst>
          </p:cNvPr>
          <p:cNvSpPr>
            <a:spLocks noGrp="1"/>
          </p:cNvSpPr>
          <p:nvPr>
            <p:ph type="dt" sz="half" idx="10"/>
          </p:nvPr>
        </p:nvSpPr>
        <p:spPr/>
        <p:txBody>
          <a:bodyPr/>
          <a:lstStyle/>
          <a:p>
            <a:fld id="{4677FE85-F568-4BF7-9F22-33CD2701153D}" type="datetimeFigureOut">
              <a:rPr lang="en-IN" smtClean="0"/>
              <a:t>26-05-2025</a:t>
            </a:fld>
            <a:endParaRPr lang="en-IN"/>
          </a:p>
        </p:txBody>
      </p:sp>
      <p:sp>
        <p:nvSpPr>
          <p:cNvPr id="8" name="Footer Placeholder 7">
            <a:extLst>
              <a:ext uri="{FF2B5EF4-FFF2-40B4-BE49-F238E27FC236}">
                <a16:creationId xmlns:a16="http://schemas.microsoft.com/office/drawing/2014/main" id="{3E6DE329-CA66-5353-DBE5-8130BABAF65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270A89A-B712-635F-E52D-BE5A66375303}"/>
              </a:ext>
            </a:extLst>
          </p:cNvPr>
          <p:cNvSpPr>
            <a:spLocks noGrp="1"/>
          </p:cNvSpPr>
          <p:nvPr>
            <p:ph type="sldNum" sz="quarter" idx="12"/>
          </p:nvPr>
        </p:nvSpPr>
        <p:spPr/>
        <p:txBody>
          <a:bodyPr/>
          <a:lstStyle/>
          <a:p>
            <a:fld id="{5494CB14-985C-4810-B61E-DE8590FDC42C}" type="slidenum">
              <a:rPr lang="en-IN" smtClean="0"/>
              <a:t>‹#›</a:t>
            </a:fld>
            <a:endParaRPr lang="en-IN"/>
          </a:p>
        </p:txBody>
      </p:sp>
    </p:spTree>
    <p:extLst>
      <p:ext uri="{BB962C8B-B14F-4D97-AF65-F5344CB8AC3E}">
        <p14:creationId xmlns:p14="http://schemas.microsoft.com/office/powerpoint/2010/main" val="2781963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EF072-D05B-A274-0673-D5720B6469A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7679923-F831-1F44-646F-B4FA8D2161EE}"/>
              </a:ext>
            </a:extLst>
          </p:cNvPr>
          <p:cNvSpPr>
            <a:spLocks noGrp="1"/>
          </p:cNvSpPr>
          <p:nvPr>
            <p:ph type="dt" sz="half" idx="10"/>
          </p:nvPr>
        </p:nvSpPr>
        <p:spPr/>
        <p:txBody>
          <a:bodyPr/>
          <a:lstStyle/>
          <a:p>
            <a:fld id="{4677FE85-F568-4BF7-9F22-33CD2701153D}" type="datetimeFigureOut">
              <a:rPr lang="en-IN" smtClean="0"/>
              <a:t>26-05-2025</a:t>
            </a:fld>
            <a:endParaRPr lang="en-IN"/>
          </a:p>
        </p:txBody>
      </p:sp>
      <p:sp>
        <p:nvSpPr>
          <p:cNvPr id="4" name="Footer Placeholder 3">
            <a:extLst>
              <a:ext uri="{FF2B5EF4-FFF2-40B4-BE49-F238E27FC236}">
                <a16:creationId xmlns:a16="http://schemas.microsoft.com/office/drawing/2014/main" id="{77D498C6-7A41-00D8-E598-3583FEC7406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A3671C6-FD46-16A6-D08B-A96410F06280}"/>
              </a:ext>
            </a:extLst>
          </p:cNvPr>
          <p:cNvSpPr>
            <a:spLocks noGrp="1"/>
          </p:cNvSpPr>
          <p:nvPr>
            <p:ph type="sldNum" sz="quarter" idx="12"/>
          </p:nvPr>
        </p:nvSpPr>
        <p:spPr/>
        <p:txBody>
          <a:bodyPr/>
          <a:lstStyle/>
          <a:p>
            <a:fld id="{5494CB14-985C-4810-B61E-DE8590FDC42C}" type="slidenum">
              <a:rPr lang="en-IN" smtClean="0"/>
              <a:t>‹#›</a:t>
            </a:fld>
            <a:endParaRPr lang="en-IN"/>
          </a:p>
        </p:txBody>
      </p:sp>
    </p:spTree>
    <p:extLst>
      <p:ext uri="{BB962C8B-B14F-4D97-AF65-F5344CB8AC3E}">
        <p14:creationId xmlns:p14="http://schemas.microsoft.com/office/powerpoint/2010/main" val="554488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0115CC-7D14-6B3D-3B79-2F2DC55B047B}"/>
              </a:ext>
            </a:extLst>
          </p:cNvPr>
          <p:cNvSpPr>
            <a:spLocks noGrp="1"/>
          </p:cNvSpPr>
          <p:nvPr>
            <p:ph type="dt" sz="half" idx="10"/>
          </p:nvPr>
        </p:nvSpPr>
        <p:spPr/>
        <p:txBody>
          <a:bodyPr/>
          <a:lstStyle/>
          <a:p>
            <a:fld id="{4677FE85-F568-4BF7-9F22-33CD2701153D}" type="datetimeFigureOut">
              <a:rPr lang="en-IN" smtClean="0"/>
              <a:t>26-05-2025</a:t>
            </a:fld>
            <a:endParaRPr lang="en-IN"/>
          </a:p>
        </p:txBody>
      </p:sp>
      <p:sp>
        <p:nvSpPr>
          <p:cNvPr id="3" name="Footer Placeholder 2">
            <a:extLst>
              <a:ext uri="{FF2B5EF4-FFF2-40B4-BE49-F238E27FC236}">
                <a16:creationId xmlns:a16="http://schemas.microsoft.com/office/drawing/2014/main" id="{45D53ED0-9813-B63C-FA23-27E1E2F0FC7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9B1822E-779D-5482-0743-3231EA4E19BE}"/>
              </a:ext>
            </a:extLst>
          </p:cNvPr>
          <p:cNvSpPr>
            <a:spLocks noGrp="1"/>
          </p:cNvSpPr>
          <p:nvPr>
            <p:ph type="sldNum" sz="quarter" idx="12"/>
          </p:nvPr>
        </p:nvSpPr>
        <p:spPr/>
        <p:txBody>
          <a:bodyPr/>
          <a:lstStyle/>
          <a:p>
            <a:fld id="{5494CB14-985C-4810-B61E-DE8590FDC42C}" type="slidenum">
              <a:rPr lang="en-IN" smtClean="0"/>
              <a:t>‹#›</a:t>
            </a:fld>
            <a:endParaRPr lang="en-IN"/>
          </a:p>
        </p:txBody>
      </p:sp>
    </p:spTree>
    <p:extLst>
      <p:ext uri="{BB962C8B-B14F-4D97-AF65-F5344CB8AC3E}">
        <p14:creationId xmlns:p14="http://schemas.microsoft.com/office/powerpoint/2010/main" val="3827253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0880-0D1A-7EB5-B5D8-EF9DD34353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47ECA0E-F747-8BBF-B080-DE2B3CEA4F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B37C733-66E6-1B44-0546-E70E005885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06F54-4282-EB5B-D176-6FD35453C097}"/>
              </a:ext>
            </a:extLst>
          </p:cNvPr>
          <p:cNvSpPr>
            <a:spLocks noGrp="1"/>
          </p:cNvSpPr>
          <p:nvPr>
            <p:ph type="dt" sz="half" idx="10"/>
          </p:nvPr>
        </p:nvSpPr>
        <p:spPr/>
        <p:txBody>
          <a:bodyPr/>
          <a:lstStyle/>
          <a:p>
            <a:fld id="{4677FE85-F568-4BF7-9F22-33CD2701153D}" type="datetimeFigureOut">
              <a:rPr lang="en-IN" smtClean="0"/>
              <a:t>26-05-2025</a:t>
            </a:fld>
            <a:endParaRPr lang="en-IN"/>
          </a:p>
        </p:txBody>
      </p:sp>
      <p:sp>
        <p:nvSpPr>
          <p:cNvPr id="6" name="Footer Placeholder 5">
            <a:extLst>
              <a:ext uri="{FF2B5EF4-FFF2-40B4-BE49-F238E27FC236}">
                <a16:creationId xmlns:a16="http://schemas.microsoft.com/office/drawing/2014/main" id="{5847F236-5803-5326-2E7F-CFDAA18C0A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0EAF5E-0426-53C6-3CFF-C43F7D196B7C}"/>
              </a:ext>
            </a:extLst>
          </p:cNvPr>
          <p:cNvSpPr>
            <a:spLocks noGrp="1"/>
          </p:cNvSpPr>
          <p:nvPr>
            <p:ph type="sldNum" sz="quarter" idx="12"/>
          </p:nvPr>
        </p:nvSpPr>
        <p:spPr/>
        <p:txBody>
          <a:bodyPr/>
          <a:lstStyle/>
          <a:p>
            <a:fld id="{5494CB14-985C-4810-B61E-DE8590FDC42C}" type="slidenum">
              <a:rPr lang="en-IN" smtClean="0"/>
              <a:t>‹#›</a:t>
            </a:fld>
            <a:endParaRPr lang="en-IN"/>
          </a:p>
        </p:txBody>
      </p:sp>
    </p:spTree>
    <p:extLst>
      <p:ext uri="{BB962C8B-B14F-4D97-AF65-F5344CB8AC3E}">
        <p14:creationId xmlns:p14="http://schemas.microsoft.com/office/powerpoint/2010/main" val="24629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E1129-5B3B-514C-0F43-D197C6098E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0E05C6F-4998-831D-4C69-F63C31BFAB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D589944-1D5E-52CA-2888-B0F3E11BA3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2EDF6C-A7FE-5D8D-070C-01FCE5B0FB17}"/>
              </a:ext>
            </a:extLst>
          </p:cNvPr>
          <p:cNvSpPr>
            <a:spLocks noGrp="1"/>
          </p:cNvSpPr>
          <p:nvPr>
            <p:ph type="dt" sz="half" idx="10"/>
          </p:nvPr>
        </p:nvSpPr>
        <p:spPr/>
        <p:txBody>
          <a:bodyPr/>
          <a:lstStyle/>
          <a:p>
            <a:fld id="{4677FE85-F568-4BF7-9F22-33CD2701153D}" type="datetimeFigureOut">
              <a:rPr lang="en-IN" smtClean="0"/>
              <a:t>26-05-2025</a:t>
            </a:fld>
            <a:endParaRPr lang="en-IN"/>
          </a:p>
        </p:txBody>
      </p:sp>
      <p:sp>
        <p:nvSpPr>
          <p:cNvPr id="6" name="Footer Placeholder 5">
            <a:extLst>
              <a:ext uri="{FF2B5EF4-FFF2-40B4-BE49-F238E27FC236}">
                <a16:creationId xmlns:a16="http://schemas.microsoft.com/office/drawing/2014/main" id="{72A72EEE-5811-ACD3-E1D5-6247FE0D16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B05D71-4D50-F1B1-3095-892198F28A09}"/>
              </a:ext>
            </a:extLst>
          </p:cNvPr>
          <p:cNvSpPr>
            <a:spLocks noGrp="1"/>
          </p:cNvSpPr>
          <p:nvPr>
            <p:ph type="sldNum" sz="quarter" idx="12"/>
          </p:nvPr>
        </p:nvSpPr>
        <p:spPr/>
        <p:txBody>
          <a:bodyPr/>
          <a:lstStyle/>
          <a:p>
            <a:fld id="{5494CB14-985C-4810-B61E-DE8590FDC42C}" type="slidenum">
              <a:rPr lang="en-IN" smtClean="0"/>
              <a:t>‹#›</a:t>
            </a:fld>
            <a:endParaRPr lang="en-IN"/>
          </a:p>
        </p:txBody>
      </p:sp>
    </p:spTree>
    <p:extLst>
      <p:ext uri="{BB962C8B-B14F-4D97-AF65-F5344CB8AC3E}">
        <p14:creationId xmlns:p14="http://schemas.microsoft.com/office/powerpoint/2010/main" val="1296692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71C4CE-95A8-CDCF-95E0-E11EF77A4E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C7C9801-9A89-4C09-0E4F-6A1A03EA26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A88573-7980-4A16-3C72-1C9C392501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77FE85-F568-4BF7-9F22-33CD2701153D}" type="datetimeFigureOut">
              <a:rPr lang="en-IN" smtClean="0"/>
              <a:t>26-05-2025</a:t>
            </a:fld>
            <a:endParaRPr lang="en-IN"/>
          </a:p>
        </p:txBody>
      </p:sp>
      <p:sp>
        <p:nvSpPr>
          <p:cNvPr id="5" name="Footer Placeholder 4">
            <a:extLst>
              <a:ext uri="{FF2B5EF4-FFF2-40B4-BE49-F238E27FC236}">
                <a16:creationId xmlns:a16="http://schemas.microsoft.com/office/drawing/2014/main" id="{959728C2-21B8-6DC5-FCD8-572F2BC607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CE4A775-ADF0-F8F9-4BCD-7E6E9DD832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94CB14-985C-4810-B61E-DE8590FDC42C}" type="slidenum">
              <a:rPr lang="en-IN" smtClean="0"/>
              <a:t>‹#›</a:t>
            </a:fld>
            <a:endParaRPr lang="en-IN"/>
          </a:p>
        </p:txBody>
      </p:sp>
    </p:spTree>
    <p:extLst>
      <p:ext uri="{BB962C8B-B14F-4D97-AF65-F5344CB8AC3E}">
        <p14:creationId xmlns:p14="http://schemas.microsoft.com/office/powerpoint/2010/main" val="704238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14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F91B81-0C25-E9B2-AD79-BFA6B975E0E6}"/>
              </a:ext>
            </a:extLst>
          </p:cNvPr>
          <p:cNvPicPr>
            <a:picLocks noChangeAspect="1"/>
          </p:cNvPicPr>
          <p:nvPr/>
        </p:nvPicPr>
        <p:blipFill>
          <a:blip r:embed="rId2">
            <a:alphaModFix amt="24000"/>
            <a:extLst>
              <a:ext uri="{28A0092B-C50C-407E-A947-70E740481C1C}">
                <a14:useLocalDpi xmlns:a14="http://schemas.microsoft.com/office/drawing/2010/main" val="0"/>
              </a:ext>
            </a:extLst>
          </a:blip>
          <a:stretch>
            <a:fillRect/>
          </a:stretch>
        </p:blipFill>
        <p:spPr>
          <a:xfrm>
            <a:off x="0" y="-39145"/>
            <a:ext cx="12192000" cy="6936289"/>
          </a:xfrm>
          <a:prstGeom prst="rect">
            <a:avLst/>
          </a:prstGeom>
        </p:spPr>
      </p:pic>
      <p:sp>
        <p:nvSpPr>
          <p:cNvPr id="6" name="TextBox 5">
            <a:extLst>
              <a:ext uri="{FF2B5EF4-FFF2-40B4-BE49-F238E27FC236}">
                <a16:creationId xmlns:a16="http://schemas.microsoft.com/office/drawing/2014/main" id="{0F23718D-C01D-67F3-6636-8B7CAE04F775}"/>
              </a:ext>
            </a:extLst>
          </p:cNvPr>
          <p:cNvSpPr txBox="1"/>
          <p:nvPr/>
        </p:nvSpPr>
        <p:spPr>
          <a:xfrm>
            <a:off x="3677263" y="245806"/>
            <a:ext cx="4719485" cy="1107996"/>
          </a:xfrm>
          <a:prstGeom prst="rect">
            <a:avLst/>
          </a:prstGeom>
          <a:noFill/>
        </p:spPr>
        <p:txBody>
          <a:bodyPr wrap="square" rtlCol="0">
            <a:spAutoFit/>
          </a:bodyPr>
          <a:lstStyle/>
          <a:p>
            <a:pPr algn="ctr"/>
            <a:r>
              <a:rPr lang="en-US" sz="2400" b="1" dirty="0">
                <a:latin typeface="Algerian" panose="04020705040A02060702" pitchFamily="82" charset="0"/>
              </a:rPr>
              <a:t>INTERNSHALA TRAINING</a:t>
            </a:r>
          </a:p>
          <a:p>
            <a:pPr algn="ctr"/>
            <a:r>
              <a:rPr lang="en-US" sz="2400" b="1" dirty="0">
                <a:latin typeface="Algerian" panose="04020705040A02060702" pitchFamily="82" charset="0"/>
              </a:rPr>
              <a:t>SQL PROJECT</a:t>
            </a:r>
          </a:p>
          <a:p>
            <a:pPr algn="ctr"/>
            <a:endParaRPr lang="en-IN" dirty="0"/>
          </a:p>
        </p:txBody>
      </p:sp>
      <p:sp>
        <p:nvSpPr>
          <p:cNvPr id="7" name="TextBox 6">
            <a:extLst>
              <a:ext uri="{FF2B5EF4-FFF2-40B4-BE49-F238E27FC236}">
                <a16:creationId xmlns:a16="http://schemas.microsoft.com/office/drawing/2014/main" id="{8CEE660F-CC5D-0D76-9C34-02CD1570BE11}"/>
              </a:ext>
            </a:extLst>
          </p:cNvPr>
          <p:cNvSpPr txBox="1"/>
          <p:nvPr/>
        </p:nvSpPr>
        <p:spPr>
          <a:xfrm>
            <a:off x="413938" y="1449862"/>
            <a:ext cx="10520516" cy="646331"/>
          </a:xfrm>
          <a:prstGeom prst="rect">
            <a:avLst/>
          </a:prstGeom>
          <a:noFill/>
        </p:spPr>
        <p:txBody>
          <a:bodyPr wrap="square" rtlCol="0">
            <a:spAutoFit/>
          </a:bodyPr>
          <a:lstStyle/>
          <a:p>
            <a:r>
              <a:rPr lang="en-US" b="1" dirty="0">
                <a:solidFill>
                  <a:srgbClr val="0070C0"/>
                </a:solidFill>
                <a:latin typeface="Algerian" panose="04020705040A02060702" pitchFamily="82" charset="0"/>
              </a:rPr>
              <a:t>Project Title: </a:t>
            </a:r>
          </a:p>
          <a:p>
            <a:r>
              <a:rPr lang="en-US" b="1" dirty="0">
                <a:solidFill>
                  <a:srgbClr val="0070C0"/>
                </a:solidFill>
                <a:latin typeface="Algerian" panose="04020705040A02060702" pitchFamily="82" charset="0"/>
              </a:rPr>
              <a:t>Sales Performance Analysis of Walmart Stores Using Advanced MySQL Techniques</a:t>
            </a:r>
            <a:endParaRPr lang="en-IN" b="1" dirty="0">
              <a:solidFill>
                <a:srgbClr val="0070C0"/>
              </a:solidFill>
              <a:latin typeface="Algerian" panose="04020705040A02060702" pitchFamily="82" charset="0"/>
            </a:endParaRPr>
          </a:p>
        </p:txBody>
      </p:sp>
      <p:pic>
        <p:nvPicPr>
          <p:cNvPr id="9" name="Picture 8">
            <a:extLst>
              <a:ext uri="{FF2B5EF4-FFF2-40B4-BE49-F238E27FC236}">
                <a16:creationId xmlns:a16="http://schemas.microsoft.com/office/drawing/2014/main" id="{F08068F1-4E08-ED95-707B-95447C19317E}"/>
              </a:ext>
            </a:extLst>
          </p:cNvPr>
          <p:cNvPicPr>
            <a:picLocks noChangeAspect="1"/>
          </p:cNvPicPr>
          <p:nvPr/>
        </p:nvPicPr>
        <p:blipFill>
          <a:blip r:embed="rId3">
            <a:alphaModFix amt="50000"/>
          </a:blip>
          <a:srcRect t="-3048" r="402" b="3048"/>
          <a:stretch/>
        </p:blipFill>
        <p:spPr>
          <a:xfrm>
            <a:off x="7737217" y="4188171"/>
            <a:ext cx="4670323" cy="2993924"/>
          </a:xfrm>
          <a:prstGeom prst="rect">
            <a:avLst/>
          </a:prstGeom>
          <a:effectLst>
            <a:softEdge rad="317500"/>
          </a:effectLst>
        </p:spPr>
      </p:pic>
      <p:pic>
        <p:nvPicPr>
          <p:cNvPr id="11" name="Picture 10">
            <a:extLst>
              <a:ext uri="{FF2B5EF4-FFF2-40B4-BE49-F238E27FC236}">
                <a16:creationId xmlns:a16="http://schemas.microsoft.com/office/drawing/2014/main" id="{71C44DD4-F2A3-34A3-5EAC-927A69E8B4AA}"/>
              </a:ext>
            </a:extLst>
          </p:cNvPr>
          <p:cNvPicPr>
            <a:picLocks noChangeAspect="1"/>
          </p:cNvPicPr>
          <p:nvPr/>
        </p:nvPicPr>
        <p:blipFill>
          <a:blip r:embed="rId4"/>
          <a:stretch>
            <a:fillRect/>
          </a:stretch>
        </p:blipFill>
        <p:spPr>
          <a:xfrm>
            <a:off x="-96372" y="4761807"/>
            <a:ext cx="3773635" cy="2293951"/>
          </a:xfrm>
          <a:prstGeom prst="rect">
            <a:avLst/>
          </a:prstGeom>
          <a:effectLst>
            <a:softEdge rad="317500"/>
          </a:effectLst>
        </p:spPr>
      </p:pic>
      <p:pic>
        <p:nvPicPr>
          <p:cNvPr id="13" name="Picture 12">
            <a:extLst>
              <a:ext uri="{FF2B5EF4-FFF2-40B4-BE49-F238E27FC236}">
                <a16:creationId xmlns:a16="http://schemas.microsoft.com/office/drawing/2014/main" id="{F289E17B-B9B5-43E0-FF7A-E7674C3FF570}"/>
              </a:ext>
            </a:extLst>
          </p:cNvPr>
          <p:cNvPicPr>
            <a:picLocks noChangeAspect="1"/>
          </p:cNvPicPr>
          <p:nvPr/>
        </p:nvPicPr>
        <p:blipFill>
          <a:blip r:embed="rId5">
            <a:alphaModFix amt="50000"/>
          </a:blip>
          <a:stretch>
            <a:fillRect/>
          </a:stretch>
        </p:blipFill>
        <p:spPr>
          <a:xfrm>
            <a:off x="3936263" y="4528386"/>
            <a:ext cx="3921534" cy="2291853"/>
          </a:xfrm>
          <a:prstGeom prst="rect">
            <a:avLst/>
          </a:prstGeom>
          <a:effectLst>
            <a:softEdge rad="317500"/>
          </a:effectLst>
        </p:spPr>
      </p:pic>
      <p:sp>
        <p:nvSpPr>
          <p:cNvPr id="2" name="TextBox 1">
            <a:extLst>
              <a:ext uri="{FF2B5EF4-FFF2-40B4-BE49-F238E27FC236}">
                <a16:creationId xmlns:a16="http://schemas.microsoft.com/office/drawing/2014/main" id="{0A9E4B09-8EC8-2E93-08C5-7C14282075AF}"/>
              </a:ext>
            </a:extLst>
          </p:cNvPr>
          <p:cNvSpPr txBox="1"/>
          <p:nvPr/>
        </p:nvSpPr>
        <p:spPr>
          <a:xfrm>
            <a:off x="521110" y="2427595"/>
            <a:ext cx="10854813" cy="369332"/>
          </a:xfrm>
          <a:prstGeom prst="rect">
            <a:avLst/>
          </a:prstGeom>
          <a:noFill/>
        </p:spPr>
        <p:txBody>
          <a:bodyPr wrap="square" rtlCol="0">
            <a:spAutoFit/>
          </a:bodyPr>
          <a:lstStyle/>
          <a:p>
            <a:r>
              <a:rPr lang="en-US" b="1" dirty="0">
                <a:latin typeface="Algerian" panose="04020705040A02060702" pitchFamily="82" charset="0"/>
              </a:rPr>
              <a:t>VIDEO LINK:-  </a:t>
            </a:r>
            <a:r>
              <a:rPr lang="en-US" dirty="0">
                <a:latin typeface="+mj-lt"/>
              </a:rPr>
              <a:t>https://drive.google.com/file/d/1OLE_gU5mJjzBzpq-yAiPkkcMA2UQg8CJ/view?usp=drive_link</a:t>
            </a:r>
            <a:endParaRPr lang="en-IN" dirty="0">
              <a:latin typeface="+mj-lt"/>
            </a:endParaRPr>
          </a:p>
        </p:txBody>
      </p:sp>
    </p:spTree>
    <p:extLst>
      <p:ext uri="{BB962C8B-B14F-4D97-AF65-F5344CB8AC3E}">
        <p14:creationId xmlns:p14="http://schemas.microsoft.com/office/powerpoint/2010/main" val="2809584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A711D-4AAF-B2EC-D495-99EF6F3F35DB}"/>
            </a:ext>
          </a:extLst>
        </p:cNvPr>
        <p:cNvGrpSpPr/>
        <p:nvPr/>
      </p:nvGrpSpPr>
      <p:grpSpPr>
        <a:xfrm>
          <a:off x="0" y="0"/>
          <a:ext cx="0" cy="0"/>
          <a:chOff x="0" y="0"/>
          <a:chExt cx="0" cy="0"/>
        </a:xfrm>
      </p:grpSpPr>
      <p:pic>
        <p:nvPicPr>
          <p:cNvPr id="1026" name="Picture 2" descr="Gradient Background">
            <a:extLst>
              <a:ext uri="{FF2B5EF4-FFF2-40B4-BE49-F238E27FC236}">
                <a16:creationId xmlns:a16="http://schemas.microsoft.com/office/drawing/2014/main" id="{92054099-CEA0-71CB-6C2E-3C84606E6697}"/>
              </a:ext>
            </a:extLst>
          </p:cNvPr>
          <p:cNvPicPr>
            <a:picLocks noChangeAspect="1" noChangeArrowheads="1"/>
          </p:cNvPicPr>
          <p:nvPr/>
        </p:nvPicPr>
        <p:blipFill>
          <a:blip r:embed="rId2">
            <a:alphaModFix amt="18000"/>
            <a:extLst>
              <a:ext uri="{28A0092B-C50C-407E-A947-70E740481C1C}">
                <a14:useLocalDpi xmlns:a14="http://schemas.microsoft.com/office/drawing/2010/main" val="0"/>
              </a:ext>
            </a:extLst>
          </a:blip>
          <a:srcRect/>
          <a:stretch>
            <a:fillRect/>
          </a:stretch>
        </p:blipFill>
        <p:spPr bwMode="auto">
          <a:xfrm>
            <a:off x="-68826" y="0"/>
            <a:ext cx="1226082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D10D3AA-838B-2CFA-3BA4-EA771A9D8271}"/>
              </a:ext>
            </a:extLst>
          </p:cNvPr>
          <p:cNvSpPr txBox="1"/>
          <p:nvPr/>
        </p:nvSpPr>
        <p:spPr>
          <a:xfrm>
            <a:off x="324466" y="304800"/>
            <a:ext cx="1307690" cy="369332"/>
          </a:xfrm>
          <a:prstGeom prst="rect">
            <a:avLst/>
          </a:prstGeom>
          <a:noFill/>
        </p:spPr>
        <p:txBody>
          <a:bodyPr wrap="square" rtlCol="0">
            <a:spAutoFit/>
          </a:bodyPr>
          <a:lstStyle/>
          <a:p>
            <a:r>
              <a:rPr lang="en-US" b="1" dirty="0">
                <a:latin typeface="Algerian" panose="04020705040A02060702" pitchFamily="82" charset="0"/>
              </a:rPr>
              <a:t>OUTPUT:-</a:t>
            </a:r>
            <a:endParaRPr lang="en-IN" b="1" dirty="0">
              <a:latin typeface="Algerian" panose="04020705040A02060702" pitchFamily="82" charset="0"/>
            </a:endParaRPr>
          </a:p>
        </p:txBody>
      </p:sp>
      <p:sp>
        <p:nvSpPr>
          <p:cNvPr id="4" name="TextBox 3">
            <a:extLst>
              <a:ext uri="{FF2B5EF4-FFF2-40B4-BE49-F238E27FC236}">
                <a16:creationId xmlns:a16="http://schemas.microsoft.com/office/drawing/2014/main" id="{76E3E51C-917B-0951-6F78-B6F996449193}"/>
              </a:ext>
            </a:extLst>
          </p:cNvPr>
          <p:cNvSpPr txBox="1"/>
          <p:nvPr/>
        </p:nvSpPr>
        <p:spPr>
          <a:xfrm>
            <a:off x="4581832" y="304799"/>
            <a:ext cx="2084438" cy="369332"/>
          </a:xfrm>
          <a:prstGeom prst="rect">
            <a:avLst/>
          </a:prstGeom>
          <a:noFill/>
        </p:spPr>
        <p:txBody>
          <a:bodyPr wrap="square" rtlCol="0">
            <a:spAutoFit/>
          </a:bodyPr>
          <a:lstStyle/>
          <a:p>
            <a:r>
              <a:rPr lang="en-US" b="1" dirty="0">
                <a:latin typeface="Algerian" panose="04020705040A02060702" pitchFamily="82" charset="0"/>
              </a:rPr>
              <a:t>VISUAL:-</a:t>
            </a:r>
            <a:endParaRPr lang="en-IN" b="1" dirty="0">
              <a:latin typeface="Algerian" panose="04020705040A02060702" pitchFamily="82" charset="0"/>
            </a:endParaRPr>
          </a:p>
        </p:txBody>
      </p:sp>
      <p:pic>
        <p:nvPicPr>
          <p:cNvPr id="3" name="Picture 2">
            <a:extLst>
              <a:ext uri="{FF2B5EF4-FFF2-40B4-BE49-F238E27FC236}">
                <a16:creationId xmlns:a16="http://schemas.microsoft.com/office/drawing/2014/main" id="{A7B83FFC-9ECA-0A77-5FBF-BCF64EBE2039}"/>
              </a:ext>
            </a:extLst>
          </p:cNvPr>
          <p:cNvPicPr>
            <a:picLocks noChangeAspect="1"/>
          </p:cNvPicPr>
          <p:nvPr/>
        </p:nvPicPr>
        <p:blipFill>
          <a:blip r:embed="rId3"/>
          <a:stretch>
            <a:fillRect/>
          </a:stretch>
        </p:blipFill>
        <p:spPr>
          <a:xfrm>
            <a:off x="324465" y="771765"/>
            <a:ext cx="4060722" cy="1696132"/>
          </a:xfrm>
          <a:prstGeom prst="rect">
            <a:avLst/>
          </a:prstGeom>
        </p:spPr>
      </p:pic>
      <p:pic>
        <p:nvPicPr>
          <p:cNvPr id="7" name="Picture 6">
            <a:extLst>
              <a:ext uri="{FF2B5EF4-FFF2-40B4-BE49-F238E27FC236}">
                <a16:creationId xmlns:a16="http://schemas.microsoft.com/office/drawing/2014/main" id="{9B6AFA4B-D624-51AF-B04A-A4D3E672E090}"/>
              </a:ext>
            </a:extLst>
          </p:cNvPr>
          <p:cNvPicPr>
            <a:picLocks noChangeAspect="1"/>
          </p:cNvPicPr>
          <p:nvPr/>
        </p:nvPicPr>
        <p:blipFill>
          <a:blip r:embed="rId4"/>
          <a:stretch>
            <a:fillRect/>
          </a:stretch>
        </p:blipFill>
        <p:spPr>
          <a:xfrm>
            <a:off x="4660490" y="674131"/>
            <a:ext cx="7531510" cy="5824991"/>
          </a:xfrm>
          <a:prstGeom prst="rect">
            <a:avLst/>
          </a:prstGeom>
        </p:spPr>
      </p:pic>
    </p:spTree>
    <p:extLst>
      <p:ext uri="{BB962C8B-B14F-4D97-AF65-F5344CB8AC3E}">
        <p14:creationId xmlns:p14="http://schemas.microsoft.com/office/powerpoint/2010/main" val="2337389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152A1-1C10-7046-2AF0-2D9F9F62DD57}"/>
            </a:ext>
          </a:extLst>
        </p:cNvPr>
        <p:cNvGrpSpPr/>
        <p:nvPr/>
      </p:nvGrpSpPr>
      <p:grpSpPr>
        <a:xfrm>
          <a:off x="0" y="0"/>
          <a:ext cx="0" cy="0"/>
          <a:chOff x="0" y="0"/>
          <a:chExt cx="0" cy="0"/>
        </a:xfrm>
      </p:grpSpPr>
      <p:pic>
        <p:nvPicPr>
          <p:cNvPr id="1026" name="Picture 2" descr="Gradient Background">
            <a:extLst>
              <a:ext uri="{FF2B5EF4-FFF2-40B4-BE49-F238E27FC236}">
                <a16:creationId xmlns:a16="http://schemas.microsoft.com/office/drawing/2014/main" id="{528A0BBC-F305-6444-50A2-655FE93AC126}"/>
              </a:ext>
            </a:extLst>
          </p:cNvPr>
          <p:cNvPicPr>
            <a:picLocks noChangeAspect="1" noChangeArrowheads="1"/>
          </p:cNvPicPr>
          <p:nvPr/>
        </p:nvPicPr>
        <p:blipFill>
          <a:blip r:embed="rId2">
            <a:alphaModFix amt="18000"/>
            <a:extLst>
              <a:ext uri="{28A0092B-C50C-407E-A947-70E740481C1C}">
                <a14:useLocalDpi xmlns:a14="http://schemas.microsoft.com/office/drawing/2010/main" val="0"/>
              </a:ext>
            </a:extLst>
          </a:blip>
          <a:srcRect/>
          <a:stretch>
            <a:fillRect/>
          </a:stretch>
        </p:blipFill>
        <p:spPr bwMode="auto">
          <a:xfrm>
            <a:off x="-34413" y="0"/>
            <a:ext cx="1226082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DCC398C-E0EE-B862-E6FF-0FEEDD67DF2C}"/>
              </a:ext>
            </a:extLst>
          </p:cNvPr>
          <p:cNvSpPr txBox="1"/>
          <p:nvPr/>
        </p:nvSpPr>
        <p:spPr>
          <a:xfrm>
            <a:off x="5102942" y="216307"/>
            <a:ext cx="1917290" cy="403125"/>
          </a:xfrm>
          <a:prstGeom prst="rect">
            <a:avLst/>
          </a:prstGeom>
          <a:noFill/>
        </p:spPr>
        <p:txBody>
          <a:bodyPr wrap="square" rtlCol="0">
            <a:spAutoFit/>
          </a:bodyPr>
          <a:lstStyle/>
          <a:p>
            <a:pPr algn="ctr"/>
            <a:r>
              <a:rPr lang="en-US" sz="2000" b="1" dirty="0">
                <a:latin typeface="Algerian" panose="04020705040A02060702" pitchFamily="82" charset="0"/>
              </a:rPr>
              <a:t>TASK 6</a:t>
            </a:r>
            <a:endParaRPr lang="en-IN" sz="2000" b="1" dirty="0">
              <a:latin typeface="Algerian" panose="04020705040A02060702" pitchFamily="82" charset="0"/>
            </a:endParaRPr>
          </a:p>
        </p:txBody>
      </p:sp>
      <p:sp>
        <p:nvSpPr>
          <p:cNvPr id="4" name="TextBox 3">
            <a:extLst>
              <a:ext uri="{FF2B5EF4-FFF2-40B4-BE49-F238E27FC236}">
                <a16:creationId xmlns:a16="http://schemas.microsoft.com/office/drawing/2014/main" id="{5EEBA9B1-3F31-436E-CF46-188CB3D0158E}"/>
              </a:ext>
            </a:extLst>
          </p:cNvPr>
          <p:cNvSpPr txBox="1"/>
          <p:nvPr/>
        </p:nvSpPr>
        <p:spPr>
          <a:xfrm>
            <a:off x="363794" y="721690"/>
            <a:ext cx="6209070" cy="307777"/>
          </a:xfrm>
          <a:prstGeom prst="rect">
            <a:avLst/>
          </a:prstGeom>
          <a:noFill/>
        </p:spPr>
        <p:txBody>
          <a:bodyPr wrap="square">
            <a:spAutoFit/>
          </a:bodyPr>
          <a:lstStyle/>
          <a:p>
            <a:r>
              <a:rPr lang="en-US" sz="1400" b="1" dirty="0">
                <a:latin typeface="Arial Black" panose="020B0A04020102020204" pitchFamily="34" charset="0"/>
              </a:rPr>
              <a:t>Monthly Sales Distribution by Gender</a:t>
            </a:r>
            <a:endParaRPr lang="en-IN" sz="1400" b="1" dirty="0">
              <a:latin typeface="Arial Black" panose="020B0A04020102020204" pitchFamily="34" charset="0"/>
            </a:endParaRPr>
          </a:p>
        </p:txBody>
      </p:sp>
      <p:sp>
        <p:nvSpPr>
          <p:cNvPr id="5" name="TextBox 4">
            <a:extLst>
              <a:ext uri="{FF2B5EF4-FFF2-40B4-BE49-F238E27FC236}">
                <a16:creationId xmlns:a16="http://schemas.microsoft.com/office/drawing/2014/main" id="{F0259431-DD24-E783-1502-A85C1C39E96A}"/>
              </a:ext>
            </a:extLst>
          </p:cNvPr>
          <p:cNvSpPr txBox="1"/>
          <p:nvPr/>
        </p:nvSpPr>
        <p:spPr>
          <a:xfrm>
            <a:off x="294968" y="1814188"/>
            <a:ext cx="2802193" cy="338554"/>
          </a:xfrm>
          <a:prstGeom prst="rect">
            <a:avLst/>
          </a:prstGeom>
          <a:noFill/>
        </p:spPr>
        <p:txBody>
          <a:bodyPr wrap="square" rtlCol="0">
            <a:spAutoFit/>
          </a:bodyPr>
          <a:lstStyle/>
          <a:p>
            <a:r>
              <a:rPr lang="en-US" sz="1600" b="1" dirty="0">
                <a:latin typeface="Algerian" panose="04020705040A02060702" pitchFamily="82" charset="0"/>
              </a:rPr>
              <a:t>QUERY</a:t>
            </a:r>
            <a:r>
              <a:rPr lang="en-US" sz="1600" b="1" dirty="0">
                <a:latin typeface="Arial Black" panose="020B0A04020102020204" pitchFamily="34" charset="0"/>
              </a:rPr>
              <a:t>:-</a:t>
            </a:r>
            <a:endParaRPr lang="en-IN" sz="1600" b="1" dirty="0">
              <a:latin typeface="Arial Black" panose="020B0A04020102020204" pitchFamily="34" charset="0"/>
            </a:endParaRPr>
          </a:p>
        </p:txBody>
      </p:sp>
      <p:sp>
        <p:nvSpPr>
          <p:cNvPr id="7" name="TextBox 6">
            <a:extLst>
              <a:ext uri="{FF2B5EF4-FFF2-40B4-BE49-F238E27FC236}">
                <a16:creationId xmlns:a16="http://schemas.microsoft.com/office/drawing/2014/main" id="{FD9A2B0F-24BA-BAD4-5F0C-31EEDB85EE16}"/>
              </a:ext>
            </a:extLst>
          </p:cNvPr>
          <p:cNvSpPr txBox="1"/>
          <p:nvPr/>
        </p:nvSpPr>
        <p:spPr>
          <a:xfrm>
            <a:off x="363794" y="2203432"/>
            <a:ext cx="7128388" cy="1384995"/>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select *from </a:t>
            </a:r>
            <a:r>
              <a:rPr lang="en-US" sz="1200" dirty="0" err="1">
                <a:latin typeface="Courier New" panose="02070309020205020404" pitchFamily="49" charset="0"/>
                <a:cs typeface="Courier New" panose="02070309020205020404" pitchFamily="49" charset="0"/>
              </a:rPr>
              <a:t>walmartsales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select Gender,	   </a:t>
            </a:r>
          </a:p>
          <a:p>
            <a:r>
              <a:rPr lang="en-US" sz="1200" dirty="0">
                <a:latin typeface="Courier New" panose="02070309020205020404" pitchFamily="49" charset="0"/>
                <a:cs typeface="Courier New" panose="02070309020205020404" pitchFamily="49" charset="0"/>
              </a:rPr>
              <a:t>       DATE_FORMAT(STR_TO_DATE(Date, '%d-%m-%Y'), '%Y-%m') AS </a:t>
            </a:r>
            <a:r>
              <a:rPr lang="en-US" sz="1200" dirty="0" err="1">
                <a:latin typeface="Courier New" panose="02070309020205020404" pitchFamily="49" charset="0"/>
                <a:cs typeface="Courier New" panose="02070309020205020404" pitchFamily="49" charset="0"/>
              </a:rPr>
              <a:t>YearMonth</a:t>
            </a:r>
            <a:r>
              <a:rPr lang="en-US" sz="1200" dirty="0">
                <a:latin typeface="Courier New" panose="02070309020205020404" pitchFamily="49" charset="0"/>
                <a:cs typeface="Courier New" panose="02070309020205020404" pitchFamily="49" charset="0"/>
              </a:rPr>
              <a:t>,           SUM(Total)  as total</a:t>
            </a:r>
          </a:p>
          <a:p>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walmartsales</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group by </a:t>
            </a:r>
            <a:r>
              <a:rPr lang="en-US" sz="1200" dirty="0" err="1">
                <a:latin typeface="Courier New" panose="02070309020205020404" pitchFamily="49" charset="0"/>
                <a:cs typeface="Courier New" panose="02070309020205020404" pitchFamily="49" charset="0"/>
              </a:rPr>
              <a:t>Gender,YearMonth</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order by </a:t>
            </a:r>
            <a:r>
              <a:rPr lang="en-US" sz="1200" dirty="0" err="1">
                <a:latin typeface="Courier New" panose="02070309020205020404" pitchFamily="49" charset="0"/>
                <a:cs typeface="Courier New" panose="02070309020205020404" pitchFamily="49" charset="0"/>
              </a:rPr>
              <a:t>YearMonth</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asc</a:t>
            </a:r>
            <a:r>
              <a:rPr lang="en-US" sz="1200" dirty="0">
                <a:latin typeface="Courier New" panose="02070309020205020404" pitchFamily="49" charset="0"/>
                <a:cs typeface="Courier New" panose="02070309020205020404" pitchFamily="49" charset="0"/>
              </a:rPr>
              <a:t>;</a:t>
            </a:r>
            <a:endParaRPr lang="en-IN" sz="1200"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C4CE1A73-D60E-AC79-1458-E7F8DFB27A83}"/>
              </a:ext>
            </a:extLst>
          </p:cNvPr>
          <p:cNvSpPr txBox="1"/>
          <p:nvPr/>
        </p:nvSpPr>
        <p:spPr>
          <a:xfrm>
            <a:off x="363794" y="3788262"/>
            <a:ext cx="1307690" cy="369332"/>
          </a:xfrm>
          <a:prstGeom prst="rect">
            <a:avLst/>
          </a:prstGeom>
          <a:noFill/>
        </p:spPr>
        <p:txBody>
          <a:bodyPr wrap="square" rtlCol="0">
            <a:spAutoFit/>
          </a:bodyPr>
          <a:lstStyle/>
          <a:p>
            <a:r>
              <a:rPr lang="en-US" b="1" dirty="0">
                <a:latin typeface="Algerian" panose="04020705040A02060702" pitchFamily="82" charset="0"/>
              </a:rPr>
              <a:t>OUTPUT:-</a:t>
            </a:r>
            <a:endParaRPr lang="en-IN" b="1" dirty="0">
              <a:latin typeface="Algerian" panose="04020705040A02060702" pitchFamily="82" charset="0"/>
            </a:endParaRPr>
          </a:p>
        </p:txBody>
      </p:sp>
      <p:pic>
        <p:nvPicPr>
          <p:cNvPr id="10" name="Picture 9">
            <a:extLst>
              <a:ext uri="{FF2B5EF4-FFF2-40B4-BE49-F238E27FC236}">
                <a16:creationId xmlns:a16="http://schemas.microsoft.com/office/drawing/2014/main" id="{FFD69C1F-27F3-6312-DD80-678565D7EC41}"/>
              </a:ext>
            </a:extLst>
          </p:cNvPr>
          <p:cNvPicPr>
            <a:picLocks noChangeAspect="1"/>
          </p:cNvPicPr>
          <p:nvPr/>
        </p:nvPicPr>
        <p:blipFill>
          <a:blip r:embed="rId3"/>
          <a:stretch>
            <a:fillRect/>
          </a:stretch>
        </p:blipFill>
        <p:spPr>
          <a:xfrm>
            <a:off x="363794" y="4273389"/>
            <a:ext cx="4260411" cy="2010056"/>
          </a:xfrm>
          <a:prstGeom prst="rect">
            <a:avLst/>
          </a:prstGeom>
        </p:spPr>
      </p:pic>
      <p:pic>
        <p:nvPicPr>
          <p:cNvPr id="11" name="Picture 10">
            <a:extLst>
              <a:ext uri="{FF2B5EF4-FFF2-40B4-BE49-F238E27FC236}">
                <a16:creationId xmlns:a16="http://schemas.microsoft.com/office/drawing/2014/main" id="{DFF91CF8-2CA9-1D37-FA5C-C00E04B4ADCD}"/>
              </a:ext>
            </a:extLst>
          </p:cNvPr>
          <p:cNvPicPr>
            <a:picLocks noChangeAspect="1"/>
          </p:cNvPicPr>
          <p:nvPr/>
        </p:nvPicPr>
        <p:blipFill>
          <a:blip r:embed="rId4"/>
          <a:stretch>
            <a:fillRect/>
          </a:stretch>
        </p:blipFill>
        <p:spPr>
          <a:xfrm>
            <a:off x="5443759" y="3254477"/>
            <a:ext cx="6748241" cy="3658682"/>
          </a:xfrm>
          <a:prstGeom prst="rect">
            <a:avLst/>
          </a:prstGeom>
        </p:spPr>
      </p:pic>
      <p:sp>
        <p:nvSpPr>
          <p:cNvPr id="12" name="TextBox 11">
            <a:extLst>
              <a:ext uri="{FF2B5EF4-FFF2-40B4-BE49-F238E27FC236}">
                <a16:creationId xmlns:a16="http://schemas.microsoft.com/office/drawing/2014/main" id="{F05B017E-B6AB-F6E2-B1CB-2D0338F39F17}"/>
              </a:ext>
            </a:extLst>
          </p:cNvPr>
          <p:cNvSpPr txBox="1"/>
          <p:nvPr/>
        </p:nvSpPr>
        <p:spPr>
          <a:xfrm>
            <a:off x="5388079" y="2895930"/>
            <a:ext cx="2399071" cy="369332"/>
          </a:xfrm>
          <a:prstGeom prst="rect">
            <a:avLst/>
          </a:prstGeom>
          <a:noFill/>
        </p:spPr>
        <p:txBody>
          <a:bodyPr wrap="square" rtlCol="0">
            <a:spAutoFit/>
          </a:bodyPr>
          <a:lstStyle/>
          <a:p>
            <a:r>
              <a:rPr lang="en-US" b="1" dirty="0">
                <a:latin typeface="Algerian" panose="04020705040A02060702" pitchFamily="82" charset="0"/>
              </a:rPr>
              <a:t>VISUAL:-</a:t>
            </a:r>
            <a:endParaRPr lang="en-IN" b="1" dirty="0">
              <a:latin typeface="Algerian" panose="04020705040A02060702" pitchFamily="82" charset="0"/>
            </a:endParaRPr>
          </a:p>
        </p:txBody>
      </p:sp>
      <p:sp>
        <p:nvSpPr>
          <p:cNvPr id="3" name="TextBox 2">
            <a:extLst>
              <a:ext uri="{FF2B5EF4-FFF2-40B4-BE49-F238E27FC236}">
                <a16:creationId xmlns:a16="http://schemas.microsoft.com/office/drawing/2014/main" id="{92D2B257-A880-86B9-F879-19CBB10E64F7}"/>
              </a:ext>
            </a:extLst>
          </p:cNvPr>
          <p:cNvSpPr txBox="1"/>
          <p:nvPr/>
        </p:nvSpPr>
        <p:spPr>
          <a:xfrm>
            <a:off x="294968" y="1111045"/>
            <a:ext cx="8091948" cy="523220"/>
          </a:xfrm>
          <a:prstGeom prst="rect">
            <a:avLst/>
          </a:prstGeom>
          <a:noFill/>
        </p:spPr>
        <p:txBody>
          <a:bodyPr wrap="square" rtlCol="0">
            <a:spAutoFit/>
          </a:bodyPr>
          <a:lstStyle/>
          <a:p>
            <a:r>
              <a:rPr lang="en-US" sz="1400" dirty="0"/>
              <a:t>This looks at how sales vary each month between male and female customers. It gives insights into gender-based buying patterns over time.</a:t>
            </a:r>
            <a:endParaRPr lang="en-IN" sz="1400" dirty="0"/>
          </a:p>
        </p:txBody>
      </p:sp>
    </p:spTree>
    <p:extLst>
      <p:ext uri="{BB962C8B-B14F-4D97-AF65-F5344CB8AC3E}">
        <p14:creationId xmlns:p14="http://schemas.microsoft.com/office/powerpoint/2010/main" val="315503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D13B2-7A49-694F-DE00-D399F54B6AB4}"/>
            </a:ext>
          </a:extLst>
        </p:cNvPr>
        <p:cNvGrpSpPr/>
        <p:nvPr/>
      </p:nvGrpSpPr>
      <p:grpSpPr>
        <a:xfrm>
          <a:off x="0" y="0"/>
          <a:ext cx="0" cy="0"/>
          <a:chOff x="0" y="0"/>
          <a:chExt cx="0" cy="0"/>
        </a:xfrm>
      </p:grpSpPr>
      <p:pic>
        <p:nvPicPr>
          <p:cNvPr id="1026" name="Picture 2" descr="Gradient Background">
            <a:extLst>
              <a:ext uri="{FF2B5EF4-FFF2-40B4-BE49-F238E27FC236}">
                <a16:creationId xmlns:a16="http://schemas.microsoft.com/office/drawing/2014/main" id="{2AE7E1F9-B6F8-310B-2728-16D920E760DB}"/>
              </a:ext>
            </a:extLst>
          </p:cNvPr>
          <p:cNvPicPr>
            <a:picLocks noChangeAspect="1" noChangeArrowheads="1"/>
          </p:cNvPicPr>
          <p:nvPr/>
        </p:nvPicPr>
        <p:blipFill>
          <a:blip r:embed="rId2">
            <a:alphaModFix amt="18000"/>
            <a:extLst>
              <a:ext uri="{28A0092B-C50C-407E-A947-70E740481C1C}">
                <a14:useLocalDpi xmlns:a14="http://schemas.microsoft.com/office/drawing/2010/main" val="0"/>
              </a:ext>
            </a:extLst>
          </a:blip>
          <a:srcRect/>
          <a:stretch>
            <a:fillRect/>
          </a:stretch>
        </p:blipFill>
        <p:spPr bwMode="auto">
          <a:xfrm>
            <a:off x="0" y="0"/>
            <a:ext cx="1226082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55FFCF0-736A-3DA8-79A0-3FEC6FBB4072}"/>
              </a:ext>
            </a:extLst>
          </p:cNvPr>
          <p:cNvSpPr txBox="1"/>
          <p:nvPr/>
        </p:nvSpPr>
        <p:spPr>
          <a:xfrm>
            <a:off x="5102942" y="216307"/>
            <a:ext cx="1917290" cy="403125"/>
          </a:xfrm>
          <a:prstGeom prst="rect">
            <a:avLst/>
          </a:prstGeom>
          <a:noFill/>
        </p:spPr>
        <p:txBody>
          <a:bodyPr wrap="square" rtlCol="0">
            <a:spAutoFit/>
          </a:bodyPr>
          <a:lstStyle/>
          <a:p>
            <a:pPr algn="ctr"/>
            <a:r>
              <a:rPr lang="en-US" sz="2000" b="1" dirty="0">
                <a:latin typeface="Algerian" panose="04020705040A02060702" pitchFamily="82" charset="0"/>
              </a:rPr>
              <a:t>TASK 7</a:t>
            </a:r>
            <a:endParaRPr lang="en-IN" sz="2000" b="1" dirty="0">
              <a:latin typeface="Algerian" panose="04020705040A02060702" pitchFamily="82" charset="0"/>
            </a:endParaRPr>
          </a:p>
        </p:txBody>
      </p:sp>
      <p:sp>
        <p:nvSpPr>
          <p:cNvPr id="4" name="TextBox 3">
            <a:extLst>
              <a:ext uri="{FF2B5EF4-FFF2-40B4-BE49-F238E27FC236}">
                <a16:creationId xmlns:a16="http://schemas.microsoft.com/office/drawing/2014/main" id="{F9A46C68-BADA-1D19-2412-26FBE4C6A5AF}"/>
              </a:ext>
            </a:extLst>
          </p:cNvPr>
          <p:cNvSpPr txBox="1"/>
          <p:nvPr/>
        </p:nvSpPr>
        <p:spPr>
          <a:xfrm>
            <a:off x="513736" y="864288"/>
            <a:ext cx="6209070" cy="307777"/>
          </a:xfrm>
          <a:prstGeom prst="rect">
            <a:avLst/>
          </a:prstGeom>
          <a:noFill/>
        </p:spPr>
        <p:txBody>
          <a:bodyPr wrap="square">
            <a:spAutoFit/>
          </a:bodyPr>
          <a:lstStyle/>
          <a:p>
            <a:r>
              <a:rPr lang="en-US" sz="1400" dirty="0">
                <a:latin typeface="Arial Black" panose="020B0A04020102020204" pitchFamily="34" charset="0"/>
              </a:rPr>
              <a:t>Best Product Line by Customer Type</a:t>
            </a:r>
            <a:endParaRPr lang="en-IN" sz="1400" b="1" dirty="0">
              <a:latin typeface="Arial Black" panose="020B0A04020102020204" pitchFamily="34" charset="0"/>
            </a:endParaRPr>
          </a:p>
        </p:txBody>
      </p:sp>
      <p:sp>
        <p:nvSpPr>
          <p:cNvPr id="5" name="TextBox 4">
            <a:extLst>
              <a:ext uri="{FF2B5EF4-FFF2-40B4-BE49-F238E27FC236}">
                <a16:creationId xmlns:a16="http://schemas.microsoft.com/office/drawing/2014/main" id="{318949B9-697F-C50D-F480-7E5A530422DD}"/>
              </a:ext>
            </a:extLst>
          </p:cNvPr>
          <p:cNvSpPr txBox="1"/>
          <p:nvPr/>
        </p:nvSpPr>
        <p:spPr>
          <a:xfrm>
            <a:off x="481779" y="1228384"/>
            <a:ext cx="2802193" cy="338554"/>
          </a:xfrm>
          <a:prstGeom prst="rect">
            <a:avLst/>
          </a:prstGeom>
          <a:noFill/>
        </p:spPr>
        <p:txBody>
          <a:bodyPr wrap="square" rtlCol="0">
            <a:spAutoFit/>
          </a:bodyPr>
          <a:lstStyle/>
          <a:p>
            <a:r>
              <a:rPr lang="en-US" sz="1600" b="1" dirty="0">
                <a:latin typeface="Algerian" panose="04020705040A02060702" pitchFamily="82" charset="0"/>
              </a:rPr>
              <a:t>QUERY:-</a:t>
            </a:r>
            <a:endParaRPr lang="en-IN" sz="1600" b="1" dirty="0">
              <a:latin typeface="Algerian" panose="04020705040A02060702" pitchFamily="82" charset="0"/>
            </a:endParaRPr>
          </a:p>
        </p:txBody>
      </p:sp>
      <p:sp>
        <p:nvSpPr>
          <p:cNvPr id="7" name="TextBox 6">
            <a:extLst>
              <a:ext uri="{FF2B5EF4-FFF2-40B4-BE49-F238E27FC236}">
                <a16:creationId xmlns:a16="http://schemas.microsoft.com/office/drawing/2014/main" id="{14D65677-5312-AC0E-D670-A64798F1B189}"/>
              </a:ext>
            </a:extLst>
          </p:cNvPr>
          <p:cNvSpPr txBox="1"/>
          <p:nvPr/>
        </p:nvSpPr>
        <p:spPr>
          <a:xfrm>
            <a:off x="481779" y="5266475"/>
            <a:ext cx="3962401" cy="1384995"/>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Select `Customer Type` ,</a:t>
            </a:r>
          </a:p>
          <a:p>
            <a:r>
              <a:rPr lang="en-US" sz="1200" dirty="0">
                <a:latin typeface="Courier New" panose="02070309020205020404" pitchFamily="49" charset="0"/>
                <a:cs typeface="Courier New" panose="02070309020205020404" pitchFamily="49" charset="0"/>
              </a:rPr>
              <a:t>        `Product line`,</a:t>
            </a:r>
          </a:p>
          <a:p>
            <a:r>
              <a:rPr lang="en-US" sz="1200" dirty="0">
                <a:latin typeface="Courier New" panose="02070309020205020404" pitchFamily="49" charset="0"/>
                <a:cs typeface="Courier New" panose="02070309020205020404" pitchFamily="49" charset="0"/>
              </a:rPr>
              <a:t>        SUM(Total) as total</a:t>
            </a:r>
          </a:p>
          <a:p>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walmartsales</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group by `Customer </a:t>
            </a:r>
            <a:r>
              <a:rPr lang="en-US" sz="1200" dirty="0" err="1">
                <a:latin typeface="Courier New" panose="02070309020205020404" pitchFamily="49" charset="0"/>
                <a:cs typeface="Courier New" panose="02070309020205020404" pitchFamily="49" charset="0"/>
              </a:rPr>
              <a:t>Type`,`Product</a:t>
            </a:r>
            <a:r>
              <a:rPr lang="en-US" sz="1200" dirty="0">
                <a:latin typeface="Courier New" panose="02070309020205020404" pitchFamily="49" charset="0"/>
                <a:cs typeface="Courier New" panose="02070309020205020404" pitchFamily="49" charset="0"/>
              </a:rPr>
              <a:t> line`</a:t>
            </a:r>
          </a:p>
          <a:p>
            <a:r>
              <a:rPr lang="en-US" sz="1200" dirty="0">
                <a:latin typeface="Courier New" panose="02070309020205020404" pitchFamily="49" charset="0"/>
                <a:cs typeface="Courier New" panose="02070309020205020404" pitchFamily="49" charset="0"/>
              </a:rPr>
              <a:t>order by total desc</a:t>
            </a:r>
          </a:p>
          <a:p>
            <a:r>
              <a:rPr lang="en-US" sz="1200" dirty="0">
                <a:latin typeface="Courier New" panose="02070309020205020404" pitchFamily="49" charset="0"/>
                <a:cs typeface="Courier New" panose="02070309020205020404" pitchFamily="49" charset="0"/>
              </a:rPr>
              <a:t>limit 2;</a:t>
            </a:r>
            <a:endParaRPr lang="en-IN" sz="1200"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DB53B322-9208-6C18-9E15-488324D404F3}"/>
              </a:ext>
            </a:extLst>
          </p:cNvPr>
          <p:cNvSpPr txBox="1"/>
          <p:nvPr/>
        </p:nvSpPr>
        <p:spPr>
          <a:xfrm>
            <a:off x="462113" y="2182505"/>
            <a:ext cx="8082117" cy="2492990"/>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SELECT `Customer Type`, </a:t>
            </a:r>
          </a:p>
          <a:p>
            <a:r>
              <a:rPr lang="en-US" sz="1200" dirty="0">
                <a:latin typeface="Courier New" panose="02070309020205020404" pitchFamily="49" charset="0"/>
                <a:cs typeface="Courier New" panose="02070309020205020404" pitchFamily="49" charset="0"/>
              </a:rPr>
              <a:t>       `Product line`,</a:t>
            </a:r>
          </a:p>
          <a:p>
            <a:r>
              <a:rPr lang="en-US" sz="1200" dirty="0">
                <a:latin typeface="Courier New" panose="02070309020205020404" pitchFamily="49" charset="0"/>
                <a:cs typeface="Courier New" panose="02070309020205020404" pitchFamily="49" charset="0"/>
              </a:rPr>
              <a:t>        SUM(Total) AS total</a:t>
            </a:r>
          </a:p>
          <a:p>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walmartsales</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GROUP BY `Customer </a:t>
            </a:r>
            <a:r>
              <a:rPr lang="en-US" sz="1200" dirty="0" err="1">
                <a:latin typeface="Courier New" panose="02070309020205020404" pitchFamily="49" charset="0"/>
                <a:cs typeface="Courier New" panose="02070309020205020404" pitchFamily="49" charset="0"/>
              </a:rPr>
              <a:t>Type`,`Product</a:t>
            </a:r>
            <a:r>
              <a:rPr lang="en-US" sz="1200" dirty="0">
                <a:latin typeface="Courier New" panose="02070309020205020404" pitchFamily="49" charset="0"/>
                <a:cs typeface="Courier New" panose="02070309020205020404" pitchFamily="49" charset="0"/>
              </a:rPr>
              <a:t> line`</a:t>
            </a:r>
          </a:p>
          <a:p>
            <a:r>
              <a:rPr lang="en-US" sz="1200" dirty="0">
                <a:latin typeface="Courier New" panose="02070309020205020404" pitchFamily="49" charset="0"/>
                <a:cs typeface="Courier New" panose="02070309020205020404" pitchFamily="49" charset="0"/>
              </a:rPr>
              <a:t>HAVING SUM(Total)=(SELECT MAX(</a:t>
            </a:r>
            <a:r>
              <a:rPr lang="en-US" sz="1200" dirty="0" err="1">
                <a:latin typeface="Courier New" panose="02070309020205020404" pitchFamily="49" charset="0"/>
                <a:cs typeface="Courier New" panose="02070309020205020404" pitchFamily="49" charset="0"/>
              </a:rPr>
              <a:t>total_sales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FROM </a:t>
            </a:r>
          </a:p>
          <a:p>
            <a:r>
              <a:rPr lang="en-US" sz="1200" dirty="0">
                <a:latin typeface="Courier New" panose="02070309020205020404" pitchFamily="49" charset="0"/>
                <a:cs typeface="Courier New" panose="02070309020205020404" pitchFamily="49" charset="0"/>
              </a:rPr>
              <a:t>(SELECT `Customer </a:t>
            </a:r>
            <a:r>
              <a:rPr lang="en-US" sz="1200" dirty="0" err="1">
                <a:latin typeface="Courier New" panose="02070309020205020404" pitchFamily="49" charset="0"/>
                <a:cs typeface="Courier New" panose="02070309020205020404" pitchFamily="49" charset="0"/>
              </a:rPr>
              <a:t>Type`,`Product</a:t>
            </a:r>
            <a:r>
              <a:rPr lang="en-US" sz="1200" dirty="0">
                <a:latin typeface="Courier New" panose="02070309020205020404" pitchFamily="49" charset="0"/>
                <a:cs typeface="Courier New" panose="02070309020205020404" pitchFamily="49" charset="0"/>
              </a:rPr>
              <a:t> line`,</a:t>
            </a:r>
          </a:p>
          <a:p>
            <a:r>
              <a:rPr lang="en-US" sz="1200" dirty="0">
                <a:latin typeface="Courier New" panose="02070309020205020404" pitchFamily="49" charset="0"/>
                <a:cs typeface="Courier New" panose="02070309020205020404" pitchFamily="49" charset="0"/>
              </a:rPr>
              <a:t>SUM(Total) AS </a:t>
            </a:r>
            <a:r>
              <a:rPr lang="en-US" sz="1200" dirty="0" err="1">
                <a:latin typeface="Courier New" panose="02070309020205020404" pitchFamily="49" charset="0"/>
                <a:cs typeface="Courier New" panose="02070309020205020404" pitchFamily="49" charset="0"/>
              </a:rPr>
              <a:t>total_sales</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walmartsales</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GROUP BY `Customer </a:t>
            </a:r>
            <a:r>
              <a:rPr lang="en-US" sz="1200" dirty="0" err="1">
                <a:latin typeface="Courier New" panose="02070309020205020404" pitchFamily="49" charset="0"/>
                <a:cs typeface="Courier New" panose="02070309020205020404" pitchFamily="49" charset="0"/>
              </a:rPr>
              <a:t>Type`,`Product</a:t>
            </a:r>
            <a:r>
              <a:rPr lang="en-US" sz="1200" dirty="0">
                <a:latin typeface="Courier New" panose="02070309020205020404" pitchFamily="49" charset="0"/>
                <a:cs typeface="Courier New" panose="02070309020205020404" pitchFamily="49" charset="0"/>
              </a:rPr>
              <a:t> line`) AS </a:t>
            </a:r>
            <a:r>
              <a:rPr lang="en-US" sz="1200" dirty="0" err="1">
                <a:latin typeface="Courier New" panose="02070309020205020404" pitchFamily="49" charset="0"/>
                <a:cs typeface="Courier New" panose="02070309020205020404" pitchFamily="49" charset="0"/>
              </a:rPr>
              <a:t>max_sales_per_product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WHERE </a:t>
            </a:r>
            <a:r>
              <a:rPr lang="en-US" sz="1200" dirty="0" err="1">
                <a:latin typeface="Courier New" panose="02070309020205020404" pitchFamily="49" charset="0"/>
                <a:cs typeface="Courier New" panose="02070309020205020404" pitchFamily="49" charset="0"/>
              </a:rPr>
              <a:t>max_sales_per_product.`Customer</a:t>
            </a:r>
            <a:r>
              <a:rPr lang="en-US" sz="1200" dirty="0">
                <a:latin typeface="Courier New" panose="02070309020205020404" pitchFamily="49" charset="0"/>
                <a:cs typeface="Courier New" panose="02070309020205020404" pitchFamily="49" charset="0"/>
              </a:rPr>
              <a:t> Type` = </a:t>
            </a:r>
            <a:r>
              <a:rPr lang="en-US" sz="1200" dirty="0" err="1">
                <a:latin typeface="Courier New" panose="02070309020205020404" pitchFamily="49" charset="0"/>
                <a:cs typeface="Courier New" panose="02070309020205020404" pitchFamily="49" charset="0"/>
              </a:rPr>
              <a:t>walmartsales</a:t>
            </a:r>
            <a:r>
              <a:rPr lang="en-US" sz="1200" dirty="0">
                <a:latin typeface="Courier New" panose="02070309020205020404" pitchFamily="49" charset="0"/>
                <a:cs typeface="Courier New" panose="02070309020205020404" pitchFamily="49" charset="0"/>
              </a:rPr>
              <a:t>.`Customer Type`)</a:t>
            </a:r>
          </a:p>
          <a:p>
            <a:r>
              <a:rPr lang="en-US" sz="1200" dirty="0">
                <a:latin typeface="Courier New" panose="02070309020205020404" pitchFamily="49" charset="0"/>
                <a:cs typeface="Courier New" panose="02070309020205020404" pitchFamily="49" charset="0"/>
              </a:rPr>
              <a:t>ORDER BY `Customer Type`;</a:t>
            </a:r>
            <a:endParaRPr lang="en-IN" sz="12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680C0BBA-0960-2B24-FC84-21A5D484EB0E}"/>
              </a:ext>
            </a:extLst>
          </p:cNvPr>
          <p:cNvSpPr txBox="1"/>
          <p:nvPr/>
        </p:nvSpPr>
        <p:spPr>
          <a:xfrm>
            <a:off x="3618271" y="4788133"/>
            <a:ext cx="1396181" cy="373626"/>
          </a:xfrm>
          <a:prstGeom prst="rect">
            <a:avLst/>
          </a:prstGeom>
          <a:noFill/>
        </p:spPr>
        <p:txBody>
          <a:bodyPr wrap="square" rtlCol="0">
            <a:spAutoFit/>
          </a:bodyPr>
          <a:lstStyle/>
          <a:p>
            <a:r>
              <a:rPr lang="en-US" b="1" dirty="0">
                <a:latin typeface="Algerian" panose="04020705040A02060702" pitchFamily="82" charset="0"/>
              </a:rPr>
              <a:t>OR</a:t>
            </a:r>
            <a:endParaRPr lang="en-IN" b="1" dirty="0">
              <a:latin typeface="Algerian" panose="04020705040A02060702" pitchFamily="82" charset="0"/>
            </a:endParaRPr>
          </a:p>
        </p:txBody>
      </p:sp>
      <p:sp>
        <p:nvSpPr>
          <p:cNvPr id="8" name="TextBox 7">
            <a:extLst>
              <a:ext uri="{FF2B5EF4-FFF2-40B4-BE49-F238E27FC236}">
                <a16:creationId xmlns:a16="http://schemas.microsoft.com/office/drawing/2014/main" id="{1119B930-F9E3-E8FE-23EE-DA854183E0BD}"/>
              </a:ext>
            </a:extLst>
          </p:cNvPr>
          <p:cNvSpPr txBox="1"/>
          <p:nvPr/>
        </p:nvSpPr>
        <p:spPr>
          <a:xfrm>
            <a:off x="481779" y="1563329"/>
            <a:ext cx="8770376" cy="523220"/>
          </a:xfrm>
          <a:prstGeom prst="rect">
            <a:avLst/>
          </a:prstGeom>
          <a:noFill/>
        </p:spPr>
        <p:txBody>
          <a:bodyPr wrap="square" rtlCol="0">
            <a:spAutoFit/>
          </a:bodyPr>
          <a:lstStyle/>
          <a:p>
            <a:r>
              <a:rPr lang="en-US" sz="1400" dirty="0"/>
              <a:t>This means finding out which product category is most preferred by different types of customers, like members vs. new buyers. It helps in offering more personalized product suggestions.</a:t>
            </a:r>
            <a:endParaRPr lang="en-IN" sz="1400" dirty="0"/>
          </a:p>
        </p:txBody>
      </p:sp>
    </p:spTree>
    <p:extLst>
      <p:ext uri="{BB962C8B-B14F-4D97-AF65-F5344CB8AC3E}">
        <p14:creationId xmlns:p14="http://schemas.microsoft.com/office/powerpoint/2010/main" val="4271884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79795-9B1C-AAAC-8A0C-B7A1455BBAE5}"/>
            </a:ext>
          </a:extLst>
        </p:cNvPr>
        <p:cNvGrpSpPr/>
        <p:nvPr/>
      </p:nvGrpSpPr>
      <p:grpSpPr>
        <a:xfrm>
          <a:off x="0" y="0"/>
          <a:ext cx="0" cy="0"/>
          <a:chOff x="0" y="0"/>
          <a:chExt cx="0" cy="0"/>
        </a:xfrm>
      </p:grpSpPr>
      <p:pic>
        <p:nvPicPr>
          <p:cNvPr id="1026" name="Picture 2" descr="Gradient Background">
            <a:extLst>
              <a:ext uri="{FF2B5EF4-FFF2-40B4-BE49-F238E27FC236}">
                <a16:creationId xmlns:a16="http://schemas.microsoft.com/office/drawing/2014/main" id="{D2823841-889C-E23C-7935-CDB3013F8AA4}"/>
              </a:ext>
            </a:extLst>
          </p:cNvPr>
          <p:cNvPicPr>
            <a:picLocks noChangeAspect="1" noChangeArrowheads="1"/>
          </p:cNvPicPr>
          <p:nvPr/>
        </p:nvPicPr>
        <p:blipFill>
          <a:blip r:embed="rId2">
            <a:alphaModFix amt="18000"/>
            <a:extLst>
              <a:ext uri="{28A0092B-C50C-407E-A947-70E740481C1C}">
                <a14:useLocalDpi xmlns:a14="http://schemas.microsoft.com/office/drawing/2010/main" val="0"/>
              </a:ext>
            </a:extLst>
          </a:blip>
          <a:srcRect/>
          <a:stretch>
            <a:fillRect/>
          </a:stretch>
        </p:blipFill>
        <p:spPr bwMode="auto">
          <a:xfrm>
            <a:off x="-68826" y="0"/>
            <a:ext cx="1226082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D8D9AE-981B-D321-FFC2-5D29B20EFE63}"/>
              </a:ext>
            </a:extLst>
          </p:cNvPr>
          <p:cNvSpPr txBox="1"/>
          <p:nvPr/>
        </p:nvSpPr>
        <p:spPr>
          <a:xfrm>
            <a:off x="324466" y="304800"/>
            <a:ext cx="1307690" cy="369332"/>
          </a:xfrm>
          <a:prstGeom prst="rect">
            <a:avLst/>
          </a:prstGeom>
          <a:noFill/>
        </p:spPr>
        <p:txBody>
          <a:bodyPr wrap="square" rtlCol="0">
            <a:spAutoFit/>
          </a:bodyPr>
          <a:lstStyle/>
          <a:p>
            <a:r>
              <a:rPr lang="en-US" b="1" dirty="0">
                <a:latin typeface="Algerian" panose="04020705040A02060702" pitchFamily="82" charset="0"/>
              </a:rPr>
              <a:t>OUTPUT:-</a:t>
            </a:r>
            <a:endParaRPr lang="en-IN" b="1" dirty="0">
              <a:latin typeface="Algerian" panose="04020705040A02060702" pitchFamily="82" charset="0"/>
            </a:endParaRPr>
          </a:p>
        </p:txBody>
      </p:sp>
      <p:pic>
        <p:nvPicPr>
          <p:cNvPr id="4" name="Picture 3">
            <a:extLst>
              <a:ext uri="{FF2B5EF4-FFF2-40B4-BE49-F238E27FC236}">
                <a16:creationId xmlns:a16="http://schemas.microsoft.com/office/drawing/2014/main" id="{F98D9D5E-4760-72BE-7346-F1B26E98D296}"/>
              </a:ext>
            </a:extLst>
          </p:cNvPr>
          <p:cNvPicPr>
            <a:picLocks noChangeAspect="1"/>
          </p:cNvPicPr>
          <p:nvPr/>
        </p:nvPicPr>
        <p:blipFill>
          <a:blip r:embed="rId3"/>
          <a:stretch>
            <a:fillRect/>
          </a:stretch>
        </p:blipFill>
        <p:spPr>
          <a:xfrm>
            <a:off x="446964" y="748992"/>
            <a:ext cx="4891952" cy="1255172"/>
          </a:xfrm>
          <a:prstGeom prst="rect">
            <a:avLst/>
          </a:prstGeom>
        </p:spPr>
      </p:pic>
    </p:spTree>
    <p:extLst>
      <p:ext uri="{BB962C8B-B14F-4D97-AF65-F5344CB8AC3E}">
        <p14:creationId xmlns:p14="http://schemas.microsoft.com/office/powerpoint/2010/main" val="3004608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B5B41-D593-2AC1-8355-047BE472BA69}"/>
            </a:ext>
          </a:extLst>
        </p:cNvPr>
        <p:cNvGrpSpPr/>
        <p:nvPr/>
      </p:nvGrpSpPr>
      <p:grpSpPr>
        <a:xfrm>
          <a:off x="0" y="0"/>
          <a:ext cx="0" cy="0"/>
          <a:chOff x="0" y="0"/>
          <a:chExt cx="0" cy="0"/>
        </a:xfrm>
      </p:grpSpPr>
      <p:pic>
        <p:nvPicPr>
          <p:cNvPr id="1026" name="Picture 2" descr="Gradient Background">
            <a:extLst>
              <a:ext uri="{FF2B5EF4-FFF2-40B4-BE49-F238E27FC236}">
                <a16:creationId xmlns:a16="http://schemas.microsoft.com/office/drawing/2014/main" id="{A17DAF21-AA6F-39C9-7EB2-9084FB83570C}"/>
              </a:ext>
            </a:extLst>
          </p:cNvPr>
          <p:cNvPicPr>
            <a:picLocks noChangeAspect="1" noChangeArrowheads="1"/>
          </p:cNvPicPr>
          <p:nvPr/>
        </p:nvPicPr>
        <p:blipFill>
          <a:blip r:embed="rId2">
            <a:alphaModFix amt="18000"/>
            <a:extLst>
              <a:ext uri="{28A0092B-C50C-407E-A947-70E740481C1C}">
                <a14:useLocalDpi xmlns:a14="http://schemas.microsoft.com/office/drawing/2010/main" val="0"/>
              </a:ext>
            </a:extLst>
          </a:blip>
          <a:srcRect/>
          <a:stretch>
            <a:fillRect/>
          </a:stretch>
        </p:blipFill>
        <p:spPr bwMode="auto">
          <a:xfrm>
            <a:off x="0" y="0"/>
            <a:ext cx="1226082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F05483D-5585-A59A-CB80-5A3206FBFAD5}"/>
              </a:ext>
            </a:extLst>
          </p:cNvPr>
          <p:cNvSpPr txBox="1"/>
          <p:nvPr/>
        </p:nvSpPr>
        <p:spPr>
          <a:xfrm>
            <a:off x="5102942" y="216307"/>
            <a:ext cx="1917290" cy="403125"/>
          </a:xfrm>
          <a:prstGeom prst="rect">
            <a:avLst/>
          </a:prstGeom>
          <a:noFill/>
        </p:spPr>
        <p:txBody>
          <a:bodyPr wrap="square" rtlCol="0">
            <a:spAutoFit/>
          </a:bodyPr>
          <a:lstStyle/>
          <a:p>
            <a:pPr algn="ctr"/>
            <a:r>
              <a:rPr lang="en-US" sz="2000" b="1" dirty="0">
                <a:latin typeface="Algerian" panose="04020705040A02060702" pitchFamily="82" charset="0"/>
              </a:rPr>
              <a:t>TASK 8</a:t>
            </a:r>
            <a:endParaRPr lang="en-IN" sz="2000" b="1" dirty="0">
              <a:latin typeface="Algerian" panose="04020705040A02060702" pitchFamily="82" charset="0"/>
            </a:endParaRPr>
          </a:p>
        </p:txBody>
      </p:sp>
      <p:sp>
        <p:nvSpPr>
          <p:cNvPr id="4" name="TextBox 3">
            <a:extLst>
              <a:ext uri="{FF2B5EF4-FFF2-40B4-BE49-F238E27FC236}">
                <a16:creationId xmlns:a16="http://schemas.microsoft.com/office/drawing/2014/main" id="{8780448A-7307-4559-108B-52B676A3E305}"/>
              </a:ext>
            </a:extLst>
          </p:cNvPr>
          <p:cNvSpPr txBox="1"/>
          <p:nvPr/>
        </p:nvSpPr>
        <p:spPr>
          <a:xfrm>
            <a:off x="302342" y="837233"/>
            <a:ext cx="6209070" cy="307777"/>
          </a:xfrm>
          <a:prstGeom prst="rect">
            <a:avLst/>
          </a:prstGeom>
          <a:noFill/>
        </p:spPr>
        <p:txBody>
          <a:bodyPr wrap="square">
            <a:spAutoFit/>
          </a:bodyPr>
          <a:lstStyle/>
          <a:p>
            <a:r>
              <a:rPr lang="en-IN" sz="1400" dirty="0">
                <a:latin typeface="Arial Black" panose="020B0A04020102020204" pitchFamily="34" charset="0"/>
              </a:rPr>
              <a:t>Identifying Repeat Customers</a:t>
            </a:r>
            <a:endParaRPr lang="en-IN" sz="1400" b="1" dirty="0">
              <a:latin typeface="Arial Black" panose="020B0A04020102020204" pitchFamily="34" charset="0"/>
            </a:endParaRPr>
          </a:p>
        </p:txBody>
      </p:sp>
      <p:sp>
        <p:nvSpPr>
          <p:cNvPr id="5" name="TextBox 4">
            <a:extLst>
              <a:ext uri="{FF2B5EF4-FFF2-40B4-BE49-F238E27FC236}">
                <a16:creationId xmlns:a16="http://schemas.microsoft.com/office/drawing/2014/main" id="{7FD6D2BA-5FCF-E00E-D962-E8BA0551DF9F}"/>
              </a:ext>
            </a:extLst>
          </p:cNvPr>
          <p:cNvSpPr txBox="1"/>
          <p:nvPr/>
        </p:nvSpPr>
        <p:spPr>
          <a:xfrm>
            <a:off x="309716" y="1794589"/>
            <a:ext cx="2802193" cy="369332"/>
          </a:xfrm>
          <a:prstGeom prst="rect">
            <a:avLst/>
          </a:prstGeom>
          <a:noFill/>
        </p:spPr>
        <p:txBody>
          <a:bodyPr wrap="square" rtlCol="0">
            <a:spAutoFit/>
          </a:bodyPr>
          <a:lstStyle/>
          <a:p>
            <a:r>
              <a:rPr lang="en-US" b="1" dirty="0">
                <a:latin typeface="Algerian" panose="04020705040A02060702" pitchFamily="82" charset="0"/>
              </a:rPr>
              <a:t>QUERY:-</a:t>
            </a:r>
            <a:endParaRPr lang="en-IN" b="1" dirty="0">
              <a:latin typeface="Algerian" panose="04020705040A02060702" pitchFamily="82" charset="0"/>
            </a:endParaRPr>
          </a:p>
        </p:txBody>
      </p:sp>
      <p:sp>
        <p:nvSpPr>
          <p:cNvPr id="7" name="TextBox 6">
            <a:extLst>
              <a:ext uri="{FF2B5EF4-FFF2-40B4-BE49-F238E27FC236}">
                <a16:creationId xmlns:a16="http://schemas.microsoft.com/office/drawing/2014/main" id="{413EB7A4-249C-191A-A363-F7FFCDBCC23E}"/>
              </a:ext>
            </a:extLst>
          </p:cNvPr>
          <p:cNvSpPr txBox="1"/>
          <p:nvPr/>
        </p:nvSpPr>
        <p:spPr>
          <a:xfrm>
            <a:off x="302342" y="2236609"/>
            <a:ext cx="10589343" cy="3785652"/>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WITH </a:t>
            </a:r>
            <a:r>
              <a:rPr lang="en-US" sz="1200" dirty="0" err="1">
                <a:latin typeface="Courier New" panose="02070309020205020404" pitchFamily="49" charset="0"/>
                <a:cs typeface="Courier New" panose="02070309020205020404" pitchFamily="49" charset="0"/>
              </a:rPr>
              <a:t>CustomerPurchases</a:t>
            </a:r>
            <a:r>
              <a:rPr lang="en-US" sz="1200" dirty="0">
                <a:latin typeface="Courier New" panose="02070309020205020404" pitchFamily="49" charset="0"/>
                <a:cs typeface="Courier New" panose="02070309020205020404" pitchFamily="49" charset="0"/>
              </a:rPr>
              <a:t> AS </a:t>
            </a:r>
          </a:p>
          <a:p>
            <a:r>
              <a:rPr lang="en-US" sz="1200" dirty="0">
                <a:latin typeface="Courier New" panose="02070309020205020404" pitchFamily="49" charset="0"/>
                <a:cs typeface="Courier New" panose="02070309020205020404" pitchFamily="49" charset="0"/>
              </a:rPr>
              <a:t>(SELECT `Customer ID`,        </a:t>
            </a:r>
          </a:p>
          <a:p>
            <a:r>
              <a:rPr lang="en-US" sz="1200" dirty="0">
                <a:latin typeface="Courier New" panose="02070309020205020404" pitchFamily="49" charset="0"/>
                <a:cs typeface="Courier New" panose="02070309020205020404" pitchFamily="49" charset="0"/>
              </a:rPr>
              <a:t>         STR_TO_DATE(`Date`, '%d-%m-%Y') AS </a:t>
            </a:r>
            <a:r>
              <a:rPr lang="en-US" sz="1200" dirty="0" err="1">
                <a:latin typeface="Courier New" panose="02070309020205020404" pitchFamily="49" charset="0"/>
                <a:cs typeface="Courier New" panose="02070309020205020404" pitchFamily="49" charset="0"/>
              </a:rPr>
              <a:t>PurchaseDate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`Invoice ID`,        </a:t>
            </a:r>
          </a:p>
          <a:p>
            <a:r>
              <a:rPr lang="en-US" sz="1200" dirty="0">
                <a:latin typeface="Courier New" panose="02070309020205020404" pitchFamily="49" charset="0"/>
                <a:cs typeface="Courier New" panose="02070309020205020404" pitchFamily="49" charset="0"/>
              </a:rPr>
              <a:t>         `Product line`,       </a:t>
            </a:r>
          </a:p>
          <a:p>
            <a:r>
              <a:rPr lang="en-US" sz="1200" dirty="0">
                <a:latin typeface="Courier New" panose="02070309020205020404" pitchFamily="49" charset="0"/>
                <a:cs typeface="Courier New" panose="02070309020205020404" pitchFamily="49" charset="0"/>
              </a:rPr>
              <a:t>          ROW_NUMBER() OVER (PARTITION BY `Customer ID` ORDER BY STR_TO_DATE(`Date`, '%d-%m-%Y')) AS </a:t>
            </a:r>
            <a:r>
              <a:rPr lang="en-US" sz="1200" dirty="0" err="1">
                <a:latin typeface="Courier New" panose="02070309020205020404" pitchFamily="49" charset="0"/>
                <a:cs typeface="Courier New" panose="02070309020205020404" pitchFamily="49" charset="0"/>
              </a:rPr>
              <a:t>PurchaseSeq</a:t>
            </a:r>
            <a:r>
              <a:rPr lang="en-US" sz="1200" dirty="0">
                <a:latin typeface="Courier New" panose="02070309020205020404" pitchFamily="49" charset="0"/>
                <a:cs typeface="Courier New" panose="02070309020205020404" pitchFamily="49" charset="0"/>
              </a:rPr>
              <a:t>    FROM </a:t>
            </a:r>
            <a:r>
              <a:rPr lang="en-US" sz="1200" dirty="0" err="1">
                <a:latin typeface="Courier New" panose="02070309020205020404" pitchFamily="49" charset="0"/>
                <a:cs typeface="Courier New" panose="02070309020205020404" pitchFamily="49" charset="0"/>
              </a:rPr>
              <a:t>walmartsales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SELECT  </a:t>
            </a:r>
            <a:r>
              <a:rPr lang="en-US" sz="1200" dirty="0" err="1">
                <a:latin typeface="Courier New" panose="02070309020205020404" pitchFamily="49" charset="0"/>
                <a:cs typeface="Courier New" panose="02070309020205020404" pitchFamily="49" charset="0"/>
              </a:rPr>
              <a:t>a.`Customer</a:t>
            </a:r>
            <a:r>
              <a:rPr lang="en-US" sz="1200" dirty="0">
                <a:latin typeface="Courier New" panose="02070309020205020404" pitchFamily="49" charset="0"/>
                <a:cs typeface="Courier New" panose="02070309020205020404" pitchFamily="49" charset="0"/>
              </a:rPr>
              <a:t> ID`,    </a:t>
            </a:r>
          </a:p>
          <a:p>
            <a:r>
              <a:rPr lang="en-US" sz="1200" dirty="0">
                <a:latin typeface="Courier New" panose="02070309020205020404" pitchFamily="49" charset="0"/>
                <a:cs typeface="Courier New" panose="02070309020205020404" pitchFamily="49" charset="0"/>
              </a:rPr>
              <a:t>        DATE_FORMAT(</a:t>
            </a:r>
            <a:r>
              <a:rPr lang="en-US" sz="1200" dirty="0" err="1">
                <a:latin typeface="Courier New" panose="02070309020205020404" pitchFamily="49" charset="0"/>
                <a:cs typeface="Courier New" panose="02070309020205020404" pitchFamily="49" charset="0"/>
              </a:rPr>
              <a:t>a.PurchaseDate</a:t>
            </a:r>
            <a:r>
              <a:rPr lang="en-US" sz="1200" dirty="0">
                <a:latin typeface="Courier New" panose="02070309020205020404" pitchFamily="49" charset="0"/>
                <a:cs typeface="Courier New" panose="02070309020205020404" pitchFamily="49" charset="0"/>
              </a:rPr>
              <a:t>, '%d-%m-%Y') AS </a:t>
            </a:r>
            <a:r>
              <a:rPr lang="en-US" sz="1200" dirty="0" err="1">
                <a:latin typeface="Courier New" panose="02070309020205020404" pitchFamily="49" charset="0"/>
                <a:cs typeface="Courier New" panose="02070309020205020404" pitchFamily="49" charset="0"/>
              </a:rPr>
              <a:t>FirstPurchaseDate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DATE_FORMAT(</a:t>
            </a:r>
            <a:r>
              <a:rPr lang="en-US" sz="1200" dirty="0" err="1">
                <a:latin typeface="Courier New" panose="02070309020205020404" pitchFamily="49" charset="0"/>
                <a:cs typeface="Courier New" panose="02070309020205020404" pitchFamily="49" charset="0"/>
              </a:rPr>
              <a:t>b.PurchaseDate</a:t>
            </a:r>
            <a:r>
              <a:rPr lang="en-US" sz="1200" dirty="0">
                <a:latin typeface="Courier New" panose="02070309020205020404" pitchFamily="49" charset="0"/>
                <a:cs typeface="Courier New" panose="02070309020205020404" pitchFamily="49" charset="0"/>
              </a:rPr>
              <a:t>, '%d-%m-%Y') AS </a:t>
            </a:r>
            <a:r>
              <a:rPr lang="en-US" sz="1200" dirty="0" err="1">
                <a:latin typeface="Courier New" panose="02070309020205020404" pitchFamily="49" charset="0"/>
                <a:cs typeface="Courier New" panose="02070309020205020404" pitchFamily="49" charset="0"/>
              </a:rPr>
              <a:t>SecondPurchaseDate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DATEDIFF(</a:t>
            </a:r>
            <a:r>
              <a:rPr lang="en-US" sz="1200" dirty="0" err="1">
                <a:latin typeface="Courier New" panose="02070309020205020404" pitchFamily="49" charset="0"/>
                <a:cs typeface="Courier New" panose="02070309020205020404" pitchFamily="49" charset="0"/>
              </a:rPr>
              <a:t>b.PurchaseDate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a.PurchaseDate</a:t>
            </a:r>
            <a:r>
              <a:rPr lang="en-US" sz="1200" dirty="0">
                <a:latin typeface="Courier New" panose="02070309020205020404" pitchFamily="49" charset="0"/>
                <a:cs typeface="Courier New" panose="02070309020205020404" pitchFamily="49" charset="0"/>
              </a:rPr>
              <a:t>) AS </a:t>
            </a:r>
            <a:r>
              <a:rPr lang="en-US" sz="1200" dirty="0" err="1">
                <a:latin typeface="Courier New" panose="02070309020205020404" pitchFamily="49" charset="0"/>
                <a:cs typeface="Courier New" panose="02070309020205020404" pitchFamily="49" charset="0"/>
              </a:rPr>
              <a:t>DaysBetweenPurchases</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a.`Product</a:t>
            </a:r>
            <a:r>
              <a:rPr lang="en-US" sz="1200" dirty="0">
                <a:latin typeface="Courier New" panose="02070309020205020404" pitchFamily="49" charset="0"/>
                <a:cs typeface="Courier New" panose="02070309020205020404" pitchFamily="49" charset="0"/>
              </a:rPr>
              <a:t> line` AS </a:t>
            </a:r>
            <a:r>
              <a:rPr lang="en-US" sz="1200" dirty="0" err="1">
                <a:latin typeface="Courier New" panose="02070309020205020404" pitchFamily="49" charset="0"/>
                <a:cs typeface="Courier New" panose="02070309020205020404" pitchFamily="49" charset="0"/>
              </a:rPr>
              <a:t>FirstPurchaseCategory</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b.`Product</a:t>
            </a:r>
            <a:r>
              <a:rPr lang="en-US" sz="1200" dirty="0">
                <a:latin typeface="Courier New" panose="02070309020205020404" pitchFamily="49" charset="0"/>
                <a:cs typeface="Courier New" panose="02070309020205020404" pitchFamily="49" charset="0"/>
              </a:rPr>
              <a:t> line` AS SecondPurchaseCategory,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a.`Invoice</a:t>
            </a:r>
            <a:r>
              <a:rPr lang="en-US" sz="1200" dirty="0">
                <a:latin typeface="Courier New" panose="02070309020205020404" pitchFamily="49" charset="0"/>
                <a:cs typeface="Courier New" panose="02070309020205020404" pitchFamily="49" charset="0"/>
              </a:rPr>
              <a:t> ID` AS </a:t>
            </a:r>
            <a:r>
              <a:rPr lang="en-US" sz="1200" dirty="0" err="1">
                <a:latin typeface="Courier New" panose="02070309020205020404" pitchFamily="49" charset="0"/>
                <a:cs typeface="Courier New" panose="02070309020205020404" pitchFamily="49" charset="0"/>
              </a:rPr>
              <a:t>FirstInvoiceID</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b.`Invoice</a:t>
            </a:r>
            <a:r>
              <a:rPr lang="en-US" sz="1200" dirty="0">
                <a:latin typeface="Courier New" panose="02070309020205020404" pitchFamily="49" charset="0"/>
                <a:cs typeface="Courier New" panose="02070309020205020404" pitchFamily="49" charset="0"/>
              </a:rPr>
              <a:t> ID` AS </a:t>
            </a:r>
            <a:r>
              <a:rPr lang="en-US" sz="1200" dirty="0" err="1">
                <a:latin typeface="Courier New" panose="02070309020205020404" pitchFamily="49" charset="0"/>
                <a:cs typeface="Courier New" panose="02070309020205020404" pitchFamily="49" charset="0"/>
              </a:rPr>
              <a:t>SecondInvoiceID</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CustomerPurchases</a:t>
            </a:r>
            <a:r>
              <a:rPr lang="en-US" sz="1200" dirty="0">
                <a:latin typeface="Courier New" panose="02070309020205020404" pitchFamily="49" charset="0"/>
                <a:cs typeface="Courier New" panose="02070309020205020404" pitchFamily="49" charset="0"/>
              </a:rPr>
              <a:t> a </a:t>
            </a:r>
          </a:p>
          <a:p>
            <a:r>
              <a:rPr lang="en-US" sz="1200" dirty="0">
                <a:latin typeface="Courier New" panose="02070309020205020404" pitchFamily="49" charset="0"/>
                <a:cs typeface="Courier New" panose="02070309020205020404" pitchFamily="49" charset="0"/>
              </a:rPr>
              <a:t>JOIN </a:t>
            </a:r>
            <a:r>
              <a:rPr lang="en-US" sz="1200" dirty="0" err="1">
                <a:latin typeface="Courier New" panose="02070309020205020404" pitchFamily="49" charset="0"/>
                <a:cs typeface="Courier New" panose="02070309020205020404" pitchFamily="49" charset="0"/>
              </a:rPr>
              <a:t>CustomerPurchases</a:t>
            </a:r>
            <a:r>
              <a:rPr lang="en-US" sz="1200" dirty="0">
                <a:latin typeface="Courier New" panose="02070309020205020404" pitchFamily="49" charset="0"/>
                <a:cs typeface="Courier New" panose="02070309020205020404" pitchFamily="49" charset="0"/>
              </a:rPr>
              <a:t> b     </a:t>
            </a:r>
          </a:p>
          <a:p>
            <a:r>
              <a:rPr lang="en-US" sz="1200" dirty="0">
                <a:latin typeface="Courier New" panose="02070309020205020404" pitchFamily="49" charset="0"/>
                <a:cs typeface="Courier New" panose="02070309020205020404" pitchFamily="49" charset="0"/>
              </a:rPr>
              <a:t>ON </a:t>
            </a:r>
            <a:r>
              <a:rPr lang="en-US" sz="1200" dirty="0" err="1">
                <a:latin typeface="Courier New" panose="02070309020205020404" pitchFamily="49" charset="0"/>
                <a:cs typeface="Courier New" panose="02070309020205020404" pitchFamily="49" charset="0"/>
              </a:rPr>
              <a:t>a.`Customer</a:t>
            </a:r>
            <a:r>
              <a:rPr lang="en-US" sz="1200" dirty="0">
                <a:latin typeface="Courier New" panose="02070309020205020404" pitchFamily="49" charset="0"/>
                <a:cs typeface="Courier New" panose="02070309020205020404" pitchFamily="49" charset="0"/>
              </a:rPr>
              <a:t> ID` = </a:t>
            </a:r>
            <a:r>
              <a:rPr lang="en-US" sz="1200" dirty="0" err="1">
                <a:latin typeface="Courier New" panose="02070309020205020404" pitchFamily="49" charset="0"/>
                <a:cs typeface="Courier New" panose="02070309020205020404" pitchFamily="49" charset="0"/>
              </a:rPr>
              <a:t>b.`Customer</a:t>
            </a:r>
            <a:r>
              <a:rPr lang="en-US" sz="1200" dirty="0">
                <a:latin typeface="Courier New" panose="02070309020205020404" pitchFamily="49" charset="0"/>
                <a:cs typeface="Courier New" panose="02070309020205020404" pitchFamily="49" charset="0"/>
              </a:rPr>
              <a:t> ID` AND </a:t>
            </a:r>
            <a:r>
              <a:rPr lang="en-US" sz="1200" dirty="0" err="1">
                <a:latin typeface="Courier New" panose="02070309020205020404" pitchFamily="49" charset="0"/>
                <a:cs typeface="Courier New" panose="02070309020205020404" pitchFamily="49" charset="0"/>
              </a:rPr>
              <a:t>a.PurchaseSeq</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b.PurchaseSeq</a:t>
            </a:r>
            <a:r>
              <a:rPr lang="en-US" sz="1200" dirty="0">
                <a:latin typeface="Courier New" panose="02070309020205020404" pitchFamily="49" charset="0"/>
                <a:cs typeface="Courier New" panose="02070309020205020404" pitchFamily="49" charset="0"/>
              </a:rPr>
              <a:t> – 1</a:t>
            </a:r>
          </a:p>
          <a:p>
            <a:r>
              <a:rPr lang="en-US" sz="1200" dirty="0">
                <a:latin typeface="Courier New" panose="02070309020205020404" pitchFamily="49" charset="0"/>
                <a:cs typeface="Courier New" panose="02070309020205020404" pitchFamily="49" charset="0"/>
              </a:rPr>
              <a:t>WHERE DATEDIFF(</a:t>
            </a:r>
            <a:r>
              <a:rPr lang="en-US" sz="1200" dirty="0" err="1">
                <a:latin typeface="Courier New" panose="02070309020205020404" pitchFamily="49" charset="0"/>
                <a:cs typeface="Courier New" panose="02070309020205020404" pitchFamily="49" charset="0"/>
              </a:rPr>
              <a:t>b.PurchaseDate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a.PurchaseDate</a:t>
            </a:r>
            <a:r>
              <a:rPr lang="en-US" sz="1200" dirty="0">
                <a:latin typeface="Courier New" panose="02070309020205020404" pitchFamily="49" charset="0"/>
                <a:cs typeface="Courier New" panose="02070309020205020404" pitchFamily="49" charset="0"/>
              </a:rPr>
              <a:t>) &lt;= 30</a:t>
            </a:r>
          </a:p>
          <a:p>
            <a:r>
              <a:rPr lang="en-US" sz="1200" dirty="0">
                <a:latin typeface="Courier New" panose="02070309020205020404" pitchFamily="49" charset="0"/>
                <a:cs typeface="Courier New" panose="02070309020205020404" pitchFamily="49" charset="0"/>
              </a:rPr>
              <a:t>ORDER BY </a:t>
            </a:r>
            <a:r>
              <a:rPr lang="en-US" sz="1200" dirty="0" err="1">
                <a:latin typeface="Courier New" panose="02070309020205020404" pitchFamily="49" charset="0"/>
                <a:cs typeface="Courier New" panose="02070309020205020404" pitchFamily="49" charset="0"/>
              </a:rPr>
              <a:t>a.`Customer</a:t>
            </a:r>
            <a:r>
              <a:rPr lang="en-US" sz="1200" dirty="0">
                <a:latin typeface="Courier New" panose="02070309020205020404" pitchFamily="49" charset="0"/>
                <a:cs typeface="Courier New" panose="02070309020205020404" pitchFamily="49" charset="0"/>
              </a:rPr>
              <a:t> ID`, </a:t>
            </a:r>
            <a:r>
              <a:rPr lang="en-US" sz="1200" dirty="0" err="1">
                <a:latin typeface="Courier New" panose="02070309020205020404" pitchFamily="49" charset="0"/>
                <a:cs typeface="Courier New" panose="02070309020205020404" pitchFamily="49" charset="0"/>
              </a:rPr>
              <a:t>a.PurchaseDate</a:t>
            </a:r>
            <a:r>
              <a:rPr lang="en-US" sz="1200" dirty="0">
                <a:latin typeface="Courier New" panose="02070309020205020404" pitchFamily="49" charset="0"/>
                <a:cs typeface="Courier New" panose="02070309020205020404" pitchFamily="49" charset="0"/>
              </a:rPr>
              <a:t>;</a:t>
            </a:r>
            <a:endParaRPr lang="en-IN" sz="1200"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930595B5-A50A-8B5D-5D2E-E7C296256043}"/>
              </a:ext>
            </a:extLst>
          </p:cNvPr>
          <p:cNvSpPr txBox="1"/>
          <p:nvPr/>
        </p:nvSpPr>
        <p:spPr>
          <a:xfrm>
            <a:off x="302342" y="1172379"/>
            <a:ext cx="8578648" cy="523220"/>
          </a:xfrm>
          <a:prstGeom prst="rect">
            <a:avLst/>
          </a:prstGeom>
          <a:noFill/>
        </p:spPr>
        <p:txBody>
          <a:bodyPr wrap="square" rtlCol="0">
            <a:spAutoFit/>
          </a:bodyPr>
          <a:lstStyle/>
          <a:p>
            <a:r>
              <a:rPr lang="en-US" sz="1400" dirty="0"/>
              <a:t>This involves spotting customers who come back and shop more than once. It's useful for loyalty programs and retention strategies.</a:t>
            </a:r>
            <a:endParaRPr lang="en-IN" sz="1400" dirty="0"/>
          </a:p>
        </p:txBody>
      </p:sp>
    </p:spTree>
    <p:extLst>
      <p:ext uri="{BB962C8B-B14F-4D97-AF65-F5344CB8AC3E}">
        <p14:creationId xmlns:p14="http://schemas.microsoft.com/office/powerpoint/2010/main" val="289712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1323B-F944-AAE7-57E5-341B4BCA5248}"/>
            </a:ext>
          </a:extLst>
        </p:cNvPr>
        <p:cNvGrpSpPr/>
        <p:nvPr/>
      </p:nvGrpSpPr>
      <p:grpSpPr>
        <a:xfrm>
          <a:off x="0" y="0"/>
          <a:ext cx="0" cy="0"/>
          <a:chOff x="0" y="0"/>
          <a:chExt cx="0" cy="0"/>
        </a:xfrm>
      </p:grpSpPr>
      <p:pic>
        <p:nvPicPr>
          <p:cNvPr id="1026" name="Picture 2" descr="Gradient Background">
            <a:extLst>
              <a:ext uri="{FF2B5EF4-FFF2-40B4-BE49-F238E27FC236}">
                <a16:creationId xmlns:a16="http://schemas.microsoft.com/office/drawing/2014/main" id="{99D01FEE-E72E-70E9-23DE-AC670D13AAC9}"/>
              </a:ext>
            </a:extLst>
          </p:cNvPr>
          <p:cNvPicPr>
            <a:picLocks noChangeAspect="1" noChangeArrowheads="1"/>
          </p:cNvPicPr>
          <p:nvPr/>
        </p:nvPicPr>
        <p:blipFill>
          <a:blip r:embed="rId2">
            <a:alphaModFix amt="18000"/>
            <a:extLst>
              <a:ext uri="{28A0092B-C50C-407E-A947-70E740481C1C}">
                <a14:useLocalDpi xmlns:a14="http://schemas.microsoft.com/office/drawing/2010/main" val="0"/>
              </a:ext>
            </a:extLst>
          </a:blip>
          <a:srcRect/>
          <a:stretch>
            <a:fillRect/>
          </a:stretch>
        </p:blipFill>
        <p:spPr bwMode="auto">
          <a:xfrm>
            <a:off x="-68826" y="0"/>
            <a:ext cx="1226082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228CF0D-00ED-E68A-158C-F1A4F7A31CD0}"/>
              </a:ext>
            </a:extLst>
          </p:cNvPr>
          <p:cNvSpPr txBox="1"/>
          <p:nvPr/>
        </p:nvSpPr>
        <p:spPr>
          <a:xfrm>
            <a:off x="324466" y="304800"/>
            <a:ext cx="1307690" cy="369332"/>
          </a:xfrm>
          <a:prstGeom prst="rect">
            <a:avLst/>
          </a:prstGeom>
          <a:noFill/>
        </p:spPr>
        <p:txBody>
          <a:bodyPr wrap="square" rtlCol="0">
            <a:spAutoFit/>
          </a:bodyPr>
          <a:lstStyle/>
          <a:p>
            <a:r>
              <a:rPr lang="en-US" b="1" dirty="0">
                <a:latin typeface="Algerian" panose="04020705040A02060702" pitchFamily="82" charset="0"/>
              </a:rPr>
              <a:t>OUTPUT:-</a:t>
            </a:r>
            <a:endParaRPr lang="en-IN" b="1" dirty="0">
              <a:latin typeface="Algerian" panose="04020705040A02060702" pitchFamily="82" charset="0"/>
            </a:endParaRPr>
          </a:p>
        </p:txBody>
      </p:sp>
      <p:pic>
        <p:nvPicPr>
          <p:cNvPr id="4" name="Picture 3">
            <a:extLst>
              <a:ext uri="{FF2B5EF4-FFF2-40B4-BE49-F238E27FC236}">
                <a16:creationId xmlns:a16="http://schemas.microsoft.com/office/drawing/2014/main" id="{F1092158-9EF0-88CA-85F4-CE2F641563D4}"/>
              </a:ext>
            </a:extLst>
          </p:cNvPr>
          <p:cNvPicPr>
            <a:picLocks noChangeAspect="1"/>
          </p:cNvPicPr>
          <p:nvPr/>
        </p:nvPicPr>
        <p:blipFill>
          <a:blip r:embed="rId3"/>
          <a:stretch>
            <a:fillRect/>
          </a:stretch>
        </p:blipFill>
        <p:spPr>
          <a:xfrm>
            <a:off x="589782" y="623497"/>
            <a:ext cx="6981058" cy="4135144"/>
          </a:xfrm>
          <a:prstGeom prst="rect">
            <a:avLst/>
          </a:prstGeom>
        </p:spPr>
      </p:pic>
    </p:spTree>
    <p:extLst>
      <p:ext uri="{BB962C8B-B14F-4D97-AF65-F5344CB8AC3E}">
        <p14:creationId xmlns:p14="http://schemas.microsoft.com/office/powerpoint/2010/main" val="992503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FE6FA-5986-222D-343A-9F782764EB4D}"/>
            </a:ext>
          </a:extLst>
        </p:cNvPr>
        <p:cNvGrpSpPr/>
        <p:nvPr/>
      </p:nvGrpSpPr>
      <p:grpSpPr>
        <a:xfrm>
          <a:off x="0" y="0"/>
          <a:ext cx="0" cy="0"/>
          <a:chOff x="0" y="0"/>
          <a:chExt cx="0" cy="0"/>
        </a:xfrm>
      </p:grpSpPr>
      <p:pic>
        <p:nvPicPr>
          <p:cNvPr id="1026" name="Picture 2" descr="Gradient Background">
            <a:extLst>
              <a:ext uri="{FF2B5EF4-FFF2-40B4-BE49-F238E27FC236}">
                <a16:creationId xmlns:a16="http://schemas.microsoft.com/office/drawing/2014/main" id="{58088367-F820-8B7E-5FF3-F2D138C9A99C}"/>
              </a:ext>
            </a:extLst>
          </p:cNvPr>
          <p:cNvPicPr>
            <a:picLocks noChangeAspect="1" noChangeArrowheads="1"/>
          </p:cNvPicPr>
          <p:nvPr/>
        </p:nvPicPr>
        <p:blipFill>
          <a:blip r:embed="rId2">
            <a:alphaModFix amt="18000"/>
            <a:extLst>
              <a:ext uri="{28A0092B-C50C-407E-A947-70E740481C1C}">
                <a14:useLocalDpi xmlns:a14="http://schemas.microsoft.com/office/drawing/2010/main" val="0"/>
              </a:ext>
            </a:extLst>
          </a:blip>
          <a:srcRect/>
          <a:stretch>
            <a:fillRect/>
          </a:stretch>
        </p:blipFill>
        <p:spPr bwMode="auto">
          <a:xfrm>
            <a:off x="0" y="0"/>
            <a:ext cx="1226082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C703B75-1A06-8BDB-CC18-0337A0156CFF}"/>
              </a:ext>
            </a:extLst>
          </p:cNvPr>
          <p:cNvSpPr txBox="1"/>
          <p:nvPr/>
        </p:nvSpPr>
        <p:spPr>
          <a:xfrm>
            <a:off x="5102942" y="216307"/>
            <a:ext cx="1917290" cy="403125"/>
          </a:xfrm>
          <a:prstGeom prst="rect">
            <a:avLst/>
          </a:prstGeom>
          <a:noFill/>
        </p:spPr>
        <p:txBody>
          <a:bodyPr wrap="square" rtlCol="0">
            <a:spAutoFit/>
          </a:bodyPr>
          <a:lstStyle/>
          <a:p>
            <a:pPr algn="ctr"/>
            <a:r>
              <a:rPr lang="en-US" sz="2000" b="1" dirty="0">
                <a:latin typeface="Algerian" panose="04020705040A02060702" pitchFamily="82" charset="0"/>
              </a:rPr>
              <a:t>TASK 9</a:t>
            </a:r>
            <a:endParaRPr lang="en-IN" sz="2000" b="1" dirty="0">
              <a:latin typeface="Algerian" panose="04020705040A02060702" pitchFamily="82" charset="0"/>
            </a:endParaRPr>
          </a:p>
        </p:txBody>
      </p:sp>
      <p:sp>
        <p:nvSpPr>
          <p:cNvPr id="4" name="TextBox 3">
            <a:extLst>
              <a:ext uri="{FF2B5EF4-FFF2-40B4-BE49-F238E27FC236}">
                <a16:creationId xmlns:a16="http://schemas.microsoft.com/office/drawing/2014/main" id="{3E823CF4-B647-0F17-57C9-C2F995637D33}"/>
              </a:ext>
            </a:extLst>
          </p:cNvPr>
          <p:cNvSpPr txBox="1"/>
          <p:nvPr/>
        </p:nvSpPr>
        <p:spPr>
          <a:xfrm>
            <a:off x="310945" y="881854"/>
            <a:ext cx="6209070" cy="307777"/>
          </a:xfrm>
          <a:prstGeom prst="rect">
            <a:avLst/>
          </a:prstGeom>
          <a:noFill/>
        </p:spPr>
        <p:txBody>
          <a:bodyPr wrap="square">
            <a:spAutoFit/>
          </a:bodyPr>
          <a:lstStyle/>
          <a:p>
            <a:r>
              <a:rPr lang="en-US" sz="1400" dirty="0">
                <a:latin typeface="Arial Black" panose="020B0A04020102020204" pitchFamily="34" charset="0"/>
              </a:rPr>
              <a:t>Finding Top 5 Customers by Sales Volume </a:t>
            </a:r>
            <a:endParaRPr lang="en-IN" sz="1400" dirty="0">
              <a:latin typeface="Arial Black" panose="020B0A04020102020204" pitchFamily="34" charset="0"/>
            </a:endParaRPr>
          </a:p>
        </p:txBody>
      </p:sp>
      <p:sp>
        <p:nvSpPr>
          <p:cNvPr id="5" name="TextBox 4">
            <a:extLst>
              <a:ext uri="{FF2B5EF4-FFF2-40B4-BE49-F238E27FC236}">
                <a16:creationId xmlns:a16="http://schemas.microsoft.com/office/drawing/2014/main" id="{B011652E-E97D-6F08-BA25-BEBC3F60DF50}"/>
              </a:ext>
            </a:extLst>
          </p:cNvPr>
          <p:cNvSpPr txBox="1"/>
          <p:nvPr/>
        </p:nvSpPr>
        <p:spPr>
          <a:xfrm>
            <a:off x="204020" y="2043219"/>
            <a:ext cx="2802193" cy="338554"/>
          </a:xfrm>
          <a:prstGeom prst="rect">
            <a:avLst/>
          </a:prstGeom>
          <a:noFill/>
        </p:spPr>
        <p:txBody>
          <a:bodyPr wrap="square" rtlCol="0">
            <a:spAutoFit/>
          </a:bodyPr>
          <a:lstStyle/>
          <a:p>
            <a:r>
              <a:rPr lang="en-US" sz="1600" b="1" dirty="0">
                <a:latin typeface="Arial Black" panose="020B0A04020102020204" pitchFamily="34" charset="0"/>
              </a:rPr>
              <a:t>QUERY:-</a:t>
            </a:r>
            <a:endParaRPr lang="en-IN" sz="1600" b="1" dirty="0">
              <a:latin typeface="Arial Black" panose="020B0A04020102020204" pitchFamily="34" charset="0"/>
            </a:endParaRPr>
          </a:p>
        </p:txBody>
      </p:sp>
      <p:sp>
        <p:nvSpPr>
          <p:cNvPr id="7" name="TextBox 6">
            <a:extLst>
              <a:ext uri="{FF2B5EF4-FFF2-40B4-BE49-F238E27FC236}">
                <a16:creationId xmlns:a16="http://schemas.microsoft.com/office/drawing/2014/main" id="{6EB0C0BE-EC4A-46CE-AFA9-3090C52B50A1}"/>
              </a:ext>
            </a:extLst>
          </p:cNvPr>
          <p:cNvSpPr txBox="1"/>
          <p:nvPr/>
        </p:nvSpPr>
        <p:spPr>
          <a:xfrm>
            <a:off x="232288" y="2574337"/>
            <a:ext cx="5338918" cy="1200329"/>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SELECT `Customer ID`,</a:t>
            </a:r>
          </a:p>
          <a:p>
            <a:r>
              <a:rPr lang="en-US" sz="1200" dirty="0">
                <a:latin typeface="Courier New" panose="02070309020205020404" pitchFamily="49" charset="0"/>
                <a:cs typeface="Courier New" panose="02070309020205020404" pitchFamily="49" charset="0"/>
              </a:rPr>
              <a:t>        Sum(Total) as </a:t>
            </a:r>
            <a:r>
              <a:rPr lang="en-US" sz="1200" dirty="0" err="1">
                <a:latin typeface="Courier New" panose="02070309020205020404" pitchFamily="49" charset="0"/>
                <a:cs typeface="Courier New" panose="02070309020205020404" pitchFamily="49" charset="0"/>
              </a:rPr>
              <a:t>total_revenue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walmartsales</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group by `Customer ID` </a:t>
            </a:r>
          </a:p>
          <a:p>
            <a:r>
              <a:rPr lang="en-US" sz="1200" dirty="0">
                <a:latin typeface="Courier New" panose="02070309020205020404" pitchFamily="49" charset="0"/>
                <a:cs typeface="Courier New" panose="02070309020205020404" pitchFamily="49" charset="0"/>
              </a:rPr>
              <a:t>Order by </a:t>
            </a:r>
            <a:r>
              <a:rPr lang="en-US" sz="1200" dirty="0" err="1">
                <a:latin typeface="Courier New" panose="02070309020205020404" pitchFamily="49" charset="0"/>
                <a:cs typeface="Courier New" panose="02070309020205020404" pitchFamily="49" charset="0"/>
              </a:rPr>
              <a:t>total_revenue</a:t>
            </a:r>
            <a:r>
              <a:rPr lang="en-US" sz="1200" dirty="0">
                <a:latin typeface="Courier New" panose="02070309020205020404" pitchFamily="49" charset="0"/>
                <a:cs typeface="Courier New" panose="02070309020205020404" pitchFamily="49" charset="0"/>
              </a:rPr>
              <a:t> desc</a:t>
            </a:r>
          </a:p>
          <a:p>
            <a:r>
              <a:rPr lang="en-US" sz="1200" dirty="0">
                <a:latin typeface="Courier New" panose="02070309020205020404" pitchFamily="49" charset="0"/>
                <a:cs typeface="Courier New" panose="02070309020205020404" pitchFamily="49" charset="0"/>
              </a:rPr>
              <a:t>limit 5;</a:t>
            </a:r>
            <a:endParaRPr lang="en-IN" sz="1200"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2564C8F8-B07C-39EE-EFA8-012231D8705C}"/>
              </a:ext>
            </a:extLst>
          </p:cNvPr>
          <p:cNvSpPr txBox="1"/>
          <p:nvPr/>
        </p:nvSpPr>
        <p:spPr>
          <a:xfrm>
            <a:off x="204020" y="4088949"/>
            <a:ext cx="2212258" cy="369332"/>
          </a:xfrm>
          <a:prstGeom prst="rect">
            <a:avLst/>
          </a:prstGeom>
          <a:noFill/>
        </p:spPr>
        <p:txBody>
          <a:bodyPr wrap="square" rtlCol="0">
            <a:spAutoFit/>
          </a:bodyPr>
          <a:lstStyle/>
          <a:p>
            <a:r>
              <a:rPr lang="en-US" b="1" dirty="0">
                <a:latin typeface="Algerian" panose="04020705040A02060702" pitchFamily="82" charset="0"/>
              </a:rPr>
              <a:t>OUTPUT</a:t>
            </a:r>
            <a:endParaRPr lang="en-IN" b="1" dirty="0">
              <a:latin typeface="Algerian" panose="04020705040A02060702" pitchFamily="82" charset="0"/>
            </a:endParaRPr>
          </a:p>
        </p:txBody>
      </p:sp>
      <p:pic>
        <p:nvPicPr>
          <p:cNvPr id="8" name="Picture 7">
            <a:extLst>
              <a:ext uri="{FF2B5EF4-FFF2-40B4-BE49-F238E27FC236}">
                <a16:creationId xmlns:a16="http://schemas.microsoft.com/office/drawing/2014/main" id="{84562E14-62A5-CD1C-8EC6-EE0A6EF2D79A}"/>
              </a:ext>
            </a:extLst>
          </p:cNvPr>
          <p:cNvPicPr>
            <a:picLocks noChangeAspect="1"/>
          </p:cNvPicPr>
          <p:nvPr/>
        </p:nvPicPr>
        <p:blipFill>
          <a:blip r:embed="rId3"/>
          <a:stretch>
            <a:fillRect/>
          </a:stretch>
        </p:blipFill>
        <p:spPr>
          <a:xfrm>
            <a:off x="334296" y="4594122"/>
            <a:ext cx="4039164" cy="1943371"/>
          </a:xfrm>
          <a:prstGeom prst="rect">
            <a:avLst/>
          </a:prstGeom>
        </p:spPr>
      </p:pic>
      <p:pic>
        <p:nvPicPr>
          <p:cNvPr id="10" name="Picture 9">
            <a:extLst>
              <a:ext uri="{FF2B5EF4-FFF2-40B4-BE49-F238E27FC236}">
                <a16:creationId xmlns:a16="http://schemas.microsoft.com/office/drawing/2014/main" id="{B3AC98F8-3B2C-B351-D052-78235B8627AB}"/>
              </a:ext>
            </a:extLst>
          </p:cNvPr>
          <p:cNvPicPr>
            <a:picLocks noChangeAspect="1"/>
          </p:cNvPicPr>
          <p:nvPr/>
        </p:nvPicPr>
        <p:blipFill>
          <a:blip r:embed="rId4"/>
          <a:stretch>
            <a:fillRect/>
          </a:stretch>
        </p:blipFill>
        <p:spPr>
          <a:xfrm>
            <a:off x="5946060" y="2330245"/>
            <a:ext cx="6314767" cy="4527755"/>
          </a:xfrm>
          <a:prstGeom prst="rect">
            <a:avLst/>
          </a:prstGeom>
        </p:spPr>
      </p:pic>
      <p:sp>
        <p:nvSpPr>
          <p:cNvPr id="11" name="TextBox 10">
            <a:extLst>
              <a:ext uri="{FF2B5EF4-FFF2-40B4-BE49-F238E27FC236}">
                <a16:creationId xmlns:a16="http://schemas.microsoft.com/office/drawing/2014/main" id="{73FF24AC-77E4-CE53-FAE1-711953945A89}"/>
              </a:ext>
            </a:extLst>
          </p:cNvPr>
          <p:cNvSpPr txBox="1"/>
          <p:nvPr/>
        </p:nvSpPr>
        <p:spPr>
          <a:xfrm>
            <a:off x="5860026" y="1946015"/>
            <a:ext cx="2546555" cy="369332"/>
          </a:xfrm>
          <a:prstGeom prst="rect">
            <a:avLst/>
          </a:prstGeom>
          <a:noFill/>
        </p:spPr>
        <p:txBody>
          <a:bodyPr wrap="square" rtlCol="0">
            <a:spAutoFit/>
          </a:bodyPr>
          <a:lstStyle/>
          <a:p>
            <a:r>
              <a:rPr lang="en-US" b="1" dirty="0">
                <a:latin typeface="Algerian" panose="04020705040A02060702" pitchFamily="82" charset="0"/>
              </a:rPr>
              <a:t>VISUAL</a:t>
            </a:r>
            <a:r>
              <a:rPr lang="en-US" dirty="0">
                <a:latin typeface="Algerian" panose="04020705040A02060702" pitchFamily="82" charset="0"/>
              </a:rPr>
              <a:t>:-</a:t>
            </a:r>
            <a:endParaRPr lang="en-IN" dirty="0">
              <a:latin typeface="Algerian" panose="04020705040A02060702" pitchFamily="82" charset="0"/>
            </a:endParaRPr>
          </a:p>
        </p:txBody>
      </p:sp>
      <p:sp>
        <p:nvSpPr>
          <p:cNvPr id="6" name="TextBox 5">
            <a:extLst>
              <a:ext uri="{FF2B5EF4-FFF2-40B4-BE49-F238E27FC236}">
                <a16:creationId xmlns:a16="http://schemas.microsoft.com/office/drawing/2014/main" id="{BCB13EB3-1858-8078-2410-B6FDD4F355CE}"/>
              </a:ext>
            </a:extLst>
          </p:cNvPr>
          <p:cNvSpPr txBox="1"/>
          <p:nvPr/>
        </p:nvSpPr>
        <p:spPr>
          <a:xfrm>
            <a:off x="334296" y="1327355"/>
            <a:ext cx="8416414" cy="584775"/>
          </a:xfrm>
          <a:prstGeom prst="rect">
            <a:avLst/>
          </a:prstGeom>
          <a:noFill/>
        </p:spPr>
        <p:txBody>
          <a:bodyPr wrap="square" rtlCol="0">
            <a:spAutoFit/>
          </a:bodyPr>
          <a:lstStyle/>
          <a:p>
            <a:r>
              <a:rPr lang="en-US" sz="1400" dirty="0"/>
              <a:t>Is about ranking the five customers who spent the most. Knowing them helps businesses recognize and reward their highest-value buyers</a:t>
            </a:r>
            <a:r>
              <a:rPr lang="en-US" dirty="0"/>
              <a:t>.</a:t>
            </a:r>
            <a:endParaRPr lang="en-IN" dirty="0"/>
          </a:p>
        </p:txBody>
      </p:sp>
    </p:spTree>
    <p:extLst>
      <p:ext uri="{BB962C8B-B14F-4D97-AF65-F5344CB8AC3E}">
        <p14:creationId xmlns:p14="http://schemas.microsoft.com/office/powerpoint/2010/main" val="124340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09C83-1627-D681-2C0B-5A6B248622A3}"/>
            </a:ext>
          </a:extLst>
        </p:cNvPr>
        <p:cNvGrpSpPr/>
        <p:nvPr/>
      </p:nvGrpSpPr>
      <p:grpSpPr>
        <a:xfrm>
          <a:off x="0" y="0"/>
          <a:ext cx="0" cy="0"/>
          <a:chOff x="0" y="0"/>
          <a:chExt cx="0" cy="0"/>
        </a:xfrm>
      </p:grpSpPr>
      <p:pic>
        <p:nvPicPr>
          <p:cNvPr id="1026" name="Picture 2" descr="Gradient Background">
            <a:extLst>
              <a:ext uri="{FF2B5EF4-FFF2-40B4-BE49-F238E27FC236}">
                <a16:creationId xmlns:a16="http://schemas.microsoft.com/office/drawing/2014/main" id="{F793FBC8-E52E-A282-FB5C-690228D51D00}"/>
              </a:ext>
            </a:extLst>
          </p:cNvPr>
          <p:cNvPicPr>
            <a:picLocks noChangeAspect="1" noChangeArrowheads="1"/>
          </p:cNvPicPr>
          <p:nvPr/>
        </p:nvPicPr>
        <p:blipFill>
          <a:blip r:embed="rId2">
            <a:alphaModFix amt="18000"/>
            <a:extLst>
              <a:ext uri="{28A0092B-C50C-407E-A947-70E740481C1C}">
                <a14:useLocalDpi xmlns:a14="http://schemas.microsoft.com/office/drawing/2010/main" val="0"/>
              </a:ext>
            </a:extLst>
          </a:blip>
          <a:srcRect/>
          <a:stretch>
            <a:fillRect/>
          </a:stretch>
        </p:blipFill>
        <p:spPr bwMode="auto">
          <a:xfrm>
            <a:off x="0" y="-14616"/>
            <a:ext cx="1226082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8927BCA-BE1D-1FAF-98C6-35D32447383A}"/>
              </a:ext>
            </a:extLst>
          </p:cNvPr>
          <p:cNvSpPr txBox="1"/>
          <p:nvPr/>
        </p:nvSpPr>
        <p:spPr>
          <a:xfrm>
            <a:off x="5102942" y="216307"/>
            <a:ext cx="1917290" cy="403125"/>
          </a:xfrm>
          <a:prstGeom prst="rect">
            <a:avLst/>
          </a:prstGeom>
          <a:noFill/>
        </p:spPr>
        <p:txBody>
          <a:bodyPr wrap="square" rtlCol="0">
            <a:spAutoFit/>
          </a:bodyPr>
          <a:lstStyle/>
          <a:p>
            <a:pPr algn="ctr"/>
            <a:r>
              <a:rPr lang="en-US" sz="2000" b="1" dirty="0">
                <a:latin typeface="Algerian" panose="04020705040A02060702" pitchFamily="82" charset="0"/>
              </a:rPr>
              <a:t>TASK 10</a:t>
            </a:r>
            <a:endParaRPr lang="en-IN" sz="2000" b="1" dirty="0">
              <a:latin typeface="Algerian" panose="04020705040A02060702" pitchFamily="82" charset="0"/>
            </a:endParaRPr>
          </a:p>
        </p:txBody>
      </p:sp>
      <p:sp>
        <p:nvSpPr>
          <p:cNvPr id="4" name="TextBox 3">
            <a:extLst>
              <a:ext uri="{FF2B5EF4-FFF2-40B4-BE49-F238E27FC236}">
                <a16:creationId xmlns:a16="http://schemas.microsoft.com/office/drawing/2014/main" id="{DDEB6954-6C8A-C296-D04A-B1AF28048495}"/>
              </a:ext>
            </a:extLst>
          </p:cNvPr>
          <p:cNvSpPr txBox="1"/>
          <p:nvPr/>
        </p:nvSpPr>
        <p:spPr>
          <a:xfrm>
            <a:off x="152402" y="804097"/>
            <a:ext cx="6209070" cy="307777"/>
          </a:xfrm>
          <a:prstGeom prst="rect">
            <a:avLst/>
          </a:prstGeom>
          <a:noFill/>
        </p:spPr>
        <p:txBody>
          <a:bodyPr wrap="square">
            <a:spAutoFit/>
          </a:bodyPr>
          <a:lstStyle/>
          <a:p>
            <a:r>
              <a:rPr lang="en-US" sz="1400" b="1" dirty="0">
                <a:latin typeface="Arial Black" panose="020B0A04020102020204" pitchFamily="34" charset="0"/>
              </a:rPr>
              <a:t>  Analyzing Sales Trends by Day of the </a:t>
            </a:r>
            <a:r>
              <a:rPr lang="en-US" sz="1400" b="1" dirty="0" err="1">
                <a:latin typeface="Arial Black" panose="020B0A04020102020204" pitchFamily="34" charset="0"/>
              </a:rPr>
              <a:t>WeeK</a:t>
            </a:r>
            <a:endParaRPr lang="en-IN" sz="1400" b="1" dirty="0">
              <a:latin typeface="Arial Black" panose="020B0A04020102020204" pitchFamily="34" charset="0"/>
            </a:endParaRPr>
          </a:p>
        </p:txBody>
      </p:sp>
      <p:sp>
        <p:nvSpPr>
          <p:cNvPr id="5" name="TextBox 4">
            <a:extLst>
              <a:ext uri="{FF2B5EF4-FFF2-40B4-BE49-F238E27FC236}">
                <a16:creationId xmlns:a16="http://schemas.microsoft.com/office/drawing/2014/main" id="{F0A436E4-05AF-73A7-DC3A-006FCA874668}"/>
              </a:ext>
            </a:extLst>
          </p:cNvPr>
          <p:cNvSpPr txBox="1"/>
          <p:nvPr/>
        </p:nvSpPr>
        <p:spPr>
          <a:xfrm>
            <a:off x="204020" y="1755975"/>
            <a:ext cx="2802193" cy="338554"/>
          </a:xfrm>
          <a:prstGeom prst="rect">
            <a:avLst/>
          </a:prstGeom>
          <a:noFill/>
        </p:spPr>
        <p:txBody>
          <a:bodyPr wrap="square" rtlCol="0">
            <a:spAutoFit/>
          </a:bodyPr>
          <a:lstStyle/>
          <a:p>
            <a:r>
              <a:rPr lang="en-US" sz="1600" b="1" dirty="0">
                <a:latin typeface="Arial Black" panose="020B0A04020102020204" pitchFamily="34" charset="0"/>
              </a:rPr>
              <a:t>QUERY:-</a:t>
            </a:r>
            <a:endParaRPr lang="en-IN" sz="1600" b="1" dirty="0">
              <a:latin typeface="Arial Black" panose="020B0A04020102020204" pitchFamily="34" charset="0"/>
            </a:endParaRPr>
          </a:p>
        </p:txBody>
      </p:sp>
      <p:sp>
        <p:nvSpPr>
          <p:cNvPr id="7" name="TextBox 6">
            <a:extLst>
              <a:ext uri="{FF2B5EF4-FFF2-40B4-BE49-F238E27FC236}">
                <a16:creationId xmlns:a16="http://schemas.microsoft.com/office/drawing/2014/main" id="{9DBFC23F-5266-C6DB-1B7A-4A1A417BE5D2}"/>
              </a:ext>
            </a:extLst>
          </p:cNvPr>
          <p:cNvSpPr txBox="1"/>
          <p:nvPr/>
        </p:nvSpPr>
        <p:spPr>
          <a:xfrm>
            <a:off x="209275" y="2067228"/>
            <a:ext cx="7288161" cy="1200329"/>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select </a:t>
            </a:r>
          </a:p>
          <a:p>
            <a:r>
              <a:rPr lang="en-US" sz="1200" dirty="0">
                <a:latin typeface="Courier New" panose="02070309020205020404" pitchFamily="49" charset="0"/>
                <a:cs typeface="Courier New" panose="02070309020205020404" pitchFamily="49" charset="0"/>
              </a:rPr>
              <a:t>    DAYNAME(STR_TO_DATE(`Date`, '%d-%m-%Y')) AS </a:t>
            </a:r>
            <a:r>
              <a:rPr lang="en-US" sz="1200" dirty="0" err="1">
                <a:latin typeface="Courier New" panose="02070309020205020404" pitchFamily="49" charset="0"/>
                <a:cs typeface="Courier New" panose="02070309020205020404" pitchFamily="49" charset="0"/>
              </a:rPr>
              <a:t>DayOfWeek</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Sum(Total) as </a:t>
            </a:r>
            <a:r>
              <a:rPr lang="en-US" sz="1200" dirty="0" err="1">
                <a:latin typeface="Courier New" panose="02070309020205020404" pitchFamily="49" charset="0"/>
                <a:cs typeface="Courier New" panose="02070309020205020404" pitchFamily="49" charset="0"/>
              </a:rPr>
              <a:t>totalsale</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walmartsales</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group by </a:t>
            </a:r>
            <a:r>
              <a:rPr lang="en-US" sz="1200" dirty="0" err="1">
                <a:latin typeface="Courier New" panose="02070309020205020404" pitchFamily="49" charset="0"/>
                <a:cs typeface="Courier New" panose="02070309020205020404" pitchFamily="49" charset="0"/>
              </a:rPr>
              <a:t>DayOfWeek</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order by </a:t>
            </a:r>
            <a:r>
              <a:rPr lang="en-US" sz="1200" dirty="0" err="1">
                <a:latin typeface="Courier New" panose="02070309020205020404" pitchFamily="49" charset="0"/>
                <a:cs typeface="Courier New" panose="02070309020205020404" pitchFamily="49" charset="0"/>
              </a:rPr>
              <a:t>totalsale</a:t>
            </a:r>
            <a:r>
              <a:rPr lang="en-US" sz="1200" dirty="0">
                <a:latin typeface="Courier New" panose="02070309020205020404" pitchFamily="49" charset="0"/>
                <a:cs typeface="Courier New" panose="02070309020205020404" pitchFamily="49" charset="0"/>
              </a:rPr>
              <a:t> desc;</a:t>
            </a:r>
            <a:endParaRPr lang="en-IN" sz="1200"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9F57EF62-3AF8-AC58-5B25-DCE5436BF006}"/>
              </a:ext>
            </a:extLst>
          </p:cNvPr>
          <p:cNvSpPr txBox="1"/>
          <p:nvPr/>
        </p:nvSpPr>
        <p:spPr>
          <a:xfrm>
            <a:off x="204020" y="3304549"/>
            <a:ext cx="2123768" cy="369332"/>
          </a:xfrm>
          <a:prstGeom prst="rect">
            <a:avLst/>
          </a:prstGeom>
          <a:noFill/>
        </p:spPr>
        <p:txBody>
          <a:bodyPr wrap="square" rtlCol="0">
            <a:spAutoFit/>
          </a:bodyPr>
          <a:lstStyle/>
          <a:p>
            <a:r>
              <a:rPr lang="en-US" b="1" dirty="0">
                <a:latin typeface="Algerian" panose="04020705040A02060702" pitchFamily="82" charset="0"/>
              </a:rPr>
              <a:t>OUTPUT</a:t>
            </a:r>
            <a:endParaRPr lang="en-IN" b="1" dirty="0">
              <a:latin typeface="Algerian" panose="04020705040A02060702" pitchFamily="82" charset="0"/>
            </a:endParaRPr>
          </a:p>
        </p:txBody>
      </p:sp>
      <p:pic>
        <p:nvPicPr>
          <p:cNvPr id="9" name="Picture 8">
            <a:extLst>
              <a:ext uri="{FF2B5EF4-FFF2-40B4-BE49-F238E27FC236}">
                <a16:creationId xmlns:a16="http://schemas.microsoft.com/office/drawing/2014/main" id="{248702CE-996F-D4CD-9014-F38D94877AEB}"/>
              </a:ext>
            </a:extLst>
          </p:cNvPr>
          <p:cNvPicPr>
            <a:picLocks noChangeAspect="1"/>
          </p:cNvPicPr>
          <p:nvPr/>
        </p:nvPicPr>
        <p:blipFill>
          <a:blip r:embed="rId3"/>
          <a:stretch>
            <a:fillRect/>
          </a:stretch>
        </p:blipFill>
        <p:spPr>
          <a:xfrm>
            <a:off x="204020" y="3710873"/>
            <a:ext cx="4031226" cy="2200582"/>
          </a:xfrm>
          <a:prstGeom prst="rect">
            <a:avLst/>
          </a:prstGeom>
        </p:spPr>
      </p:pic>
      <p:pic>
        <p:nvPicPr>
          <p:cNvPr id="10" name="Picture 9">
            <a:extLst>
              <a:ext uri="{FF2B5EF4-FFF2-40B4-BE49-F238E27FC236}">
                <a16:creationId xmlns:a16="http://schemas.microsoft.com/office/drawing/2014/main" id="{B1DDED12-2683-048D-EE1B-E7342EEB68B3}"/>
              </a:ext>
            </a:extLst>
          </p:cNvPr>
          <p:cNvPicPr>
            <a:picLocks noChangeAspect="1"/>
          </p:cNvPicPr>
          <p:nvPr/>
        </p:nvPicPr>
        <p:blipFill>
          <a:blip r:embed="rId4"/>
          <a:stretch>
            <a:fillRect/>
          </a:stretch>
        </p:blipFill>
        <p:spPr>
          <a:xfrm>
            <a:off x="5605061" y="3026699"/>
            <a:ext cx="6586939" cy="3847020"/>
          </a:xfrm>
          <a:prstGeom prst="rect">
            <a:avLst/>
          </a:prstGeom>
        </p:spPr>
      </p:pic>
      <p:sp>
        <p:nvSpPr>
          <p:cNvPr id="11" name="TextBox 10">
            <a:extLst>
              <a:ext uri="{FF2B5EF4-FFF2-40B4-BE49-F238E27FC236}">
                <a16:creationId xmlns:a16="http://schemas.microsoft.com/office/drawing/2014/main" id="{44FB0876-ACA5-762B-2F0E-743324C337AB}"/>
              </a:ext>
            </a:extLst>
          </p:cNvPr>
          <p:cNvSpPr txBox="1"/>
          <p:nvPr/>
        </p:nvSpPr>
        <p:spPr>
          <a:xfrm>
            <a:off x="5605061" y="2605548"/>
            <a:ext cx="2555713" cy="369332"/>
          </a:xfrm>
          <a:prstGeom prst="rect">
            <a:avLst/>
          </a:prstGeom>
          <a:noFill/>
        </p:spPr>
        <p:txBody>
          <a:bodyPr wrap="square" rtlCol="0">
            <a:spAutoFit/>
          </a:bodyPr>
          <a:lstStyle/>
          <a:p>
            <a:r>
              <a:rPr lang="en-US" b="1" dirty="0">
                <a:latin typeface="Algerian" panose="04020705040A02060702" pitchFamily="82" charset="0"/>
              </a:rPr>
              <a:t>VISUAL:-</a:t>
            </a:r>
            <a:endParaRPr lang="en-IN" b="1" dirty="0">
              <a:latin typeface="Algerian" panose="04020705040A02060702" pitchFamily="82" charset="0"/>
            </a:endParaRPr>
          </a:p>
        </p:txBody>
      </p:sp>
      <p:sp>
        <p:nvSpPr>
          <p:cNvPr id="6" name="TextBox 5">
            <a:extLst>
              <a:ext uri="{FF2B5EF4-FFF2-40B4-BE49-F238E27FC236}">
                <a16:creationId xmlns:a16="http://schemas.microsoft.com/office/drawing/2014/main" id="{D716248B-6209-14A5-70C9-F49AC82ED2DD}"/>
              </a:ext>
            </a:extLst>
          </p:cNvPr>
          <p:cNvSpPr txBox="1"/>
          <p:nvPr/>
        </p:nvSpPr>
        <p:spPr>
          <a:xfrm>
            <a:off x="204020" y="1183010"/>
            <a:ext cx="7288161" cy="523220"/>
          </a:xfrm>
          <a:prstGeom prst="rect">
            <a:avLst/>
          </a:prstGeom>
          <a:noFill/>
        </p:spPr>
        <p:txBody>
          <a:bodyPr wrap="square" rtlCol="0">
            <a:spAutoFit/>
          </a:bodyPr>
          <a:lstStyle/>
          <a:p>
            <a:r>
              <a:rPr lang="en-US" sz="1400" dirty="0"/>
              <a:t>This means checking which days have higher or lower sales. It helps with planning promotions and managing staff effectively.</a:t>
            </a:r>
            <a:endParaRPr lang="en-IN" sz="1400" dirty="0"/>
          </a:p>
        </p:txBody>
      </p:sp>
    </p:spTree>
    <p:extLst>
      <p:ext uri="{BB962C8B-B14F-4D97-AF65-F5344CB8AC3E}">
        <p14:creationId xmlns:p14="http://schemas.microsoft.com/office/powerpoint/2010/main" val="284608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FB258-E9F5-E4A8-E29A-1D65B26EA2AF}"/>
            </a:ext>
          </a:extLst>
        </p:cNvPr>
        <p:cNvGrpSpPr/>
        <p:nvPr/>
      </p:nvGrpSpPr>
      <p:grpSpPr>
        <a:xfrm>
          <a:off x="0" y="0"/>
          <a:ext cx="0" cy="0"/>
          <a:chOff x="0" y="0"/>
          <a:chExt cx="0" cy="0"/>
        </a:xfrm>
      </p:grpSpPr>
      <p:pic>
        <p:nvPicPr>
          <p:cNvPr id="1026" name="Picture 2" descr="Gradient Background">
            <a:extLst>
              <a:ext uri="{FF2B5EF4-FFF2-40B4-BE49-F238E27FC236}">
                <a16:creationId xmlns:a16="http://schemas.microsoft.com/office/drawing/2014/main" id="{F42F734F-9323-F6FD-9498-1CDE1B8744DA}"/>
              </a:ext>
            </a:extLst>
          </p:cNvPr>
          <p:cNvPicPr>
            <a:picLocks noChangeAspect="1" noChangeArrowheads="1"/>
          </p:cNvPicPr>
          <p:nvPr/>
        </p:nvPicPr>
        <p:blipFill>
          <a:blip r:embed="rId2">
            <a:alphaModFix amt="18000"/>
            <a:extLst>
              <a:ext uri="{28A0092B-C50C-407E-A947-70E740481C1C}">
                <a14:useLocalDpi xmlns:a14="http://schemas.microsoft.com/office/drawing/2010/main" val="0"/>
              </a:ext>
            </a:extLst>
          </a:blip>
          <a:srcRect/>
          <a:stretch>
            <a:fillRect/>
          </a:stretch>
        </p:blipFill>
        <p:spPr bwMode="auto">
          <a:xfrm>
            <a:off x="9833" y="0"/>
            <a:ext cx="12329652" cy="7162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15A1497-D58F-B633-A24B-E352E5860D5D}"/>
              </a:ext>
            </a:extLst>
          </p:cNvPr>
          <p:cNvSpPr txBox="1"/>
          <p:nvPr/>
        </p:nvSpPr>
        <p:spPr>
          <a:xfrm>
            <a:off x="324466" y="304800"/>
            <a:ext cx="1307690" cy="307777"/>
          </a:xfrm>
          <a:prstGeom prst="rect">
            <a:avLst/>
          </a:prstGeom>
          <a:noFill/>
        </p:spPr>
        <p:txBody>
          <a:bodyPr wrap="square" rtlCol="0">
            <a:spAutoFit/>
          </a:bodyPr>
          <a:lstStyle/>
          <a:p>
            <a:r>
              <a:rPr lang="en-US" sz="1400" b="1" dirty="0">
                <a:latin typeface="Aptos Display" panose="020B0004020202020204" pitchFamily="34" charset="0"/>
              </a:rPr>
              <a:t>ANALYSIS</a:t>
            </a:r>
            <a:endParaRPr lang="en-IN" sz="1400" b="1" dirty="0">
              <a:latin typeface="Aptos Display" panose="020B0004020202020204" pitchFamily="34" charset="0"/>
            </a:endParaRPr>
          </a:p>
        </p:txBody>
      </p:sp>
      <p:sp>
        <p:nvSpPr>
          <p:cNvPr id="4" name="Rectangle 1">
            <a:extLst>
              <a:ext uri="{FF2B5EF4-FFF2-40B4-BE49-F238E27FC236}">
                <a16:creationId xmlns:a16="http://schemas.microsoft.com/office/drawing/2014/main" id="{A9B172DB-1F8A-DEC7-E69A-BED21FC5F7D9}"/>
              </a:ext>
            </a:extLst>
          </p:cNvPr>
          <p:cNvSpPr>
            <a:spLocks noChangeArrowheads="1"/>
          </p:cNvSpPr>
          <p:nvPr/>
        </p:nvSpPr>
        <p:spPr bwMode="auto">
          <a:xfrm>
            <a:off x="412957" y="654525"/>
            <a:ext cx="1051068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ptos Display" panose="020B0004020202020204" pitchFamily="34" charset="0"/>
              </a:rPr>
              <a:t>Promote top product lines</a:t>
            </a:r>
            <a:r>
              <a:rPr kumimoji="0" lang="en-US" altLang="en-US" sz="1400" b="0" i="0" u="none" strike="noStrike" cap="none" normalizeH="0" baseline="0" dirty="0">
                <a:ln>
                  <a:noFill/>
                </a:ln>
                <a:solidFill>
                  <a:schemeClr val="tx1"/>
                </a:solidFill>
                <a:effectLst/>
                <a:latin typeface="Aptos Display" panose="020B0004020202020204" pitchFamily="34" charset="0"/>
              </a:rPr>
              <a:t> per branch: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1" u="none" strike="noStrike" cap="none" normalizeH="0" baseline="0" dirty="0">
                <a:ln>
                  <a:noFill/>
                </a:ln>
                <a:solidFill>
                  <a:schemeClr val="tx1"/>
                </a:solidFill>
                <a:effectLst/>
                <a:latin typeface="Aptos Display" panose="020B0004020202020204" pitchFamily="34" charset="0"/>
              </a:rPr>
              <a:t>Branch B</a:t>
            </a:r>
            <a:r>
              <a:rPr kumimoji="0" lang="en-US" altLang="en-US" sz="1400" b="0" i="0" u="none" strike="noStrike" cap="none" normalizeH="0" baseline="0" dirty="0">
                <a:ln>
                  <a:noFill/>
                </a:ln>
                <a:solidFill>
                  <a:schemeClr val="tx1"/>
                </a:solidFill>
                <a:effectLst/>
                <a:latin typeface="Aptos Display" panose="020B0004020202020204" pitchFamily="34" charset="0"/>
              </a:rPr>
              <a:t>: Boost Home &amp; Lifestyle with seasonal campaigns.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1" u="none" strike="noStrike" cap="none" normalizeH="0" baseline="0" dirty="0">
                <a:ln>
                  <a:noFill/>
                </a:ln>
                <a:solidFill>
                  <a:schemeClr val="tx1"/>
                </a:solidFill>
                <a:effectLst/>
                <a:latin typeface="Aptos Display" panose="020B0004020202020204" pitchFamily="34" charset="0"/>
              </a:rPr>
              <a:t>Branch C</a:t>
            </a:r>
            <a:r>
              <a:rPr kumimoji="0" lang="en-US" altLang="en-US" sz="1400" b="0" i="0" u="none" strike="noStrike" cap="none" normalizeH="0" baseline="0" dirty="0">
                <a:ln>
                  <a:noFill/>
                </a:ln>
                <a:solidFill>
                  <a:schemeClr val="tx1"/>
                </a:solidFill>
                <a:effectLst/>
                <a:latin typeface="Aptos Display" panose="020B0004020202020204" pitchFamily="34" charset="0"/>
              </a:rPr>
              <a:t>: Focus on Food &amp; Beverages with meal deals and loyalty offers.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1" u="none" strike="noStrike" cap="none" normalizeH="0" baseline="0" dirty="0">
                <a:ln>
                  <a:noFill/>
                </a:ln>
                <a:solidFill>
                  <a:schemeClr val="tx1"/>
                </a:solidFill>
                <a:effectLst/>
                <a:latin typeface="Aptos Display" panose="020B0004020202020204" pitchFamily="34" charset="0"/>
              </a:rPr>
              <a:t>Branch A</a:t>
            </a:r>
            <a:r>
              <a:rPr kumimoji="0" lang="en-US" altLang="en-US" sz="1400" b="0" i="0" u="none" strike="noStrike" cap="none" normalizeH="0" baseline="0" dirty="0">
                <a:ln>
                  <a:noFill/>
                </a:ln>
                <a:solidFill>
                  <a:schemeClr val="tx1"/>
                </a:solidFill>
                <a:effectLst/>
                <a:latin typeface="Aptos Display" panose="020B0004020202020204" pitchFamily="34" charset="0"/>
              </a:rPr>
              <a:t>: Leverage Sports &amp; Travel with event-based promos.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ptos Display" panose="020B0004020202020204" pitchFamily="34" charset="0"/>
              </a:rPr>
              <a:t>Optimize inventory</a:t>
            </a:r>
            <a:r>
              <a:rPr kumimoji="0" lang="en-US" altLang="en-US" sz="1400" b="0" i="0" u="none" strike="noStrike" cap="none" normalizeH="0" baseline="0" dirty="0">
                <a:ln>
                  <a:noFill/>
                </a:ln>
                <a:solidFill>
                  <a:schemeClr val="tx1"/>
                </a:solidFill>
                <a:effectLst/>
                <a:latin typeface="Aptos Display" panose="020B0004020202020204" pitchFamily="34" charset="0"/>
              </a:rPr>
              <a:t> for high-profit categories and cut low-performing stock</a:t>
            </a:r>
          </a:p>
        </p:txBody>
      </p:sp>
      <p:sp>
        <p:nvSpPr>
          <p:cNvPr id="6" name="TextBox 5">
            <a:extLst>
              <a:ext uri="{FF2B5EF4-FFF2-40B4-BE49-F238E27FC236}">
                <a16:creationId xmlns:a16="http://schemas.microsoft.com/office/drawing/2014/main" id="{6022B71B-0751-384E-C087-BDA7F5C47935}"/>
              </a:ext>
            </a:extLst>
          </p:cNvPr>
          <p:cNvSpPr txBox="1"/>
          <p:nvPr/>
        </p:nvSpPr>
        <p:spPr>
          <a:xfrm>
            <a:off x="412956" y="1760910"/>
            <a:ext cx="11169445" cy="738664"/>
          </a:xfrm>
          <a:prstGeom prst="rect">
            <a:avLst/>
          </a:prstGeom>
          <a:noFill/>
        </p:spPr>
        <p:txBody>
          <a:bodyPr wrap="square" rtlCol="0">
            <a:spAutoFit/>
          </a:bodyPr>
          <a:lstStyle/>
          <a:p>
            <a:r>
              <a:rPr lang="en-US" sz="1400" dirty="0">
                <a:latin typeface="Aptos Display" panose="020B0004020202020204" pitchFamily="34" charset="0"/>
              </a:rPr>
              <a:t>As we seen in Task 3 ,there is only one premium spender and majority of the peoples were fall on average as well as low spenders are low </a:t>
            </a:r>
          </a:p>
          <a:p>
            <a:r>
              <a:rPr lang="en-US" sz="1400" dirty="0">
                <a:latin typeface="Aptos Display" panose="020B0004020202020204" pitchFamily="34" charset="0"/>
              </a:rPr>
              <a:t>*provide the </a:t>
            </a:r>
            <a:r>
              <a:rPr lang="en-US" sz="1400" dirty="0" err="1">
                <a:latin typeface="Aptos Display" panose="020B0004020202020204" pitchFamily="34" charset="0"/>
              </a:rPr>
              <a:t>Loyality</a:t>
            </a:r>
            <a:r>
              <a:rPr lang="en-US" sz="1400" dirty="0">
                <a:latin typeface="Aptos Display" panose="020B0004020202020204" pitchFamily="34" charset="0"/>
              </a:rPr>
              <a:t> rewards to the High spenders as well as Average spenders with personalized rewards to the repeat </a:t>
            </a:r>
            <a:r>
              <a:rPr lang="en-US" sz="1400" dirty="0" err="1">
                <a:latin typeface="Aptos Display" panose="020B0004020202020204" pitchFamily="34" charset="0"/>
              </a:rPr>
              <a:t>purchases,mainly</a:t>
            </a:r>
            <a:r>
              <a:rPr lang="en-US" sz="1400" dirty="0">
                <a:latin typeface="Aptos Display" panose="020B0004020202020204" pitchFamily="34" charset="0"/>
              </a:rPr>
              <a:t> focus on high sales customers</a:t>
            </a:r>
            <a:endParaRPr lang="en-IN" sz="1400" dirty="0">
              <a:latin typeface="Aptos Display" panose="020B0004020202020204" pitchFamily="34" charset="0"/>
            </a:endParaRPr>
          </a:p>
        </p:txBody>
      </p:sp>
      <p:sp>
        <p:nvSpPr>
          <p:cNvPr id="8" name="TextBox 7">
            <a:extLst>
              <a:ext uri="{FF2B5EF4-FFF2-40B4-BE49-F238E27FC236}">
                <a16:creationId xmlns:a16="http://schemas.microsoft.com/office/drawing/2014/main" id="{054FE50A-C0B1-0C86-9AFC-1AC968571904}"/>
              </a:ext>
            </a:extLst>
          </p:cNvPr>
          <p:cNvSpPr txBox="1"/>
          <p:nvPr/>
        </p:nvSpPr>
        <p:spPr>
          <a:xfrm>
            <a:off x="412956" y="2474013"/>
            <a:ext cx="10884310" cy="1169551"/>
          </a:xfrm>
          <a:prstGeom prst="rect">
            <a:avLst/>
          </a:prstGeom>
          <a:noFill/>
        </p:spPr>
        <p:txBody>
          <a:bodyPr wrap="square" rtlCol="0">
            <a:spAutoFit/>
          </a:bodyPr>
          <a:lstStyle/>
          <a:p>
            <a:pPr>
              <a:buFont typeface="Arial" panose="020B0604020202020204" pitchFamily="34" charset="0"/>
              <a:buChar char="•"/>
            </a:pPr>
            <a:r>
              <a:rPr lang="en-US" sz="1400" dirty="0">
                <a:latin typeface="Aptos Display" panose="020B0004020202020204" pitchFamily="34" charset="0"/>
              </a:rPr>
              <a:t>As we seen the analysis in Task 6, January: Female sales (59.14K) slightly higher than male (57.15K) — both genders show strong </a:t>
            </a:r>
            <a:r>
              <a:rPr lang="en-US" sz="1400" dirty="0" err="1">
                <a:latin typeface="Aptos Display" panose="020B0004020202020204" pitchFamily="34" charset="0"/>
              </a:rPr>
              <a:t>engagement.and</a:t>
            </a:r>
            <a:r>
              <a:rPr lang="en-US" sz="1400" dirty="0">
                <a:latin typeface="Aptos Display" panose="020B0004020202020204" pitchFamily="34" charset="0"/>
              </a:rPr>
              <a:t> February: Significant drop in male sales (40.88K) compared to females (56.34K).</a:t>
            </a:r>
          </a:p>
          <a:p>
            <a:pPr>
              <a:buFont typeface="Arial" panose="020B0604020202020204" pitchFamily="34" charset="0"/>
              <a:buChar char="•"/>
            </a:pPr>
            <a:r>
              <a:rPr lang="en-US" sz="1400" dirty="0">
                <a:latin typeface="Aptos Display" panose="020B0004020202020204" pitchFamily="34" charset="0"/>
              </a:rPr>
              <a:t>March: Sales are balanced again, with males (57.05K) slightly ahead of females (52.41K).</a:t>
            </a:r>
          </a:p>
          <a:p>
            <a:pPr>
              <a:buFont typeface="Arial" panose="020B0604020202020204" pitchFamily="34" charset="0"/>
              <a:buChar char="•"/>
            </a:pPr>
            <a:r>
              <a:rPr lang="en-US" sz="1400" dirty="0">
                <a:latin typeface="Aptos Display" panose="020B0004020202020204" pitchFamily="34" charset="0"/>
              </a:rPr>
              <a:t>Target February Male Customers: Launch special February promotions or campaigns aimed at male customers to prevent future dips.</a:t>
            </a:r>
          </a:p>
          <a:p>
            <a:endParaRPr lang="en-IN" sz="1400" dirty="0">
              <a:latin typeface="Aptos Display" panose="020B0004020202020204" pitchFamily="34" charset="0"/>
            </a:endParaRPr>
          </a:p>
        </p:txBody>
      </p:sp>
      <p:sp>
        <p:nvSpPr>
          <p:cNvPr id="15" name="TextBox 14">
            <a:extLst>
              <a:ext uri="{FF2B5EF4-FFF2-40B4-BE49-F238E27FC236}">
                <a16:creationId xmlns:a16="http://schemas.microsoft.com/office/drawing/2014/main" id="{D0343FE1-37EB-2706-4C70-D121663EDEFA}"/>
              </a:ext>
            </a:extLst>
          </p:cNvPr>
          <p:cNvSpPr txBox="1"/>
          <p:nvPr/>
        </p:nvSpPr>
        <p:spPr>
          <a:xfrm>
            <a:off x="412956" y="3465875"/>
            <a:ext cx="11287431" cy="2677656"/>
          </a:xfrm>
          <a:prstGeom prst="rect">
            <a:avLst/>
          </a:prstGeom>
          <a:noFill/>
        </p:spPr>
        <p:txBody>
          <a:bodyPr wrap="square" rtlCol="0">
            <a:spAutoFit/>
          </a:bodyPr>
          <a:lstStyle/>
          <a:p>
            <a:pPr>
              <a:buNone/>
            </a:pPr>
            <a:r>
              <a:rPr lang="en-US" sz="1400" dirty="0">
                <a:latin typeface="Aptos Display" panose="020B0004020202020204" pitchFamily="34" charset="0"/>
              </a:rPr>
              <a:t>In Task 10,</a:t>
            </a:r>
          </a:p>
          <a:p>
            <a:pPr>
              <a:buNone/>
            </a:pPr>
            <a:r>
              <a:rPr lang="en-US" sz="1400" dirty="0">
                <a:latin typeface="Aptos Display" panose="020B0004020202020204" pitchFamily="34" charset="0"/>
              </a:rPr>
              <a:t>Peak Sales Days:</a:t>
            </a:r>
          </a:p>
          <a:p>
            <a:pPr>
              <a:buFont typeface="Arial" panose="020B0604020202020204" pitchFamily="34" charset="0"/>
              <a:buChar char="•"/>
            </a:pPr>
            <a:r>
              <a:rPr lang="en-US" sz="1400" dirty="0">
                <a:latin typeface="Aptos Display" panose="020B0004020202020204" pitchFamily="34" charset="0"/>
              </a:rPr>
              <a:t>Saturday (56K) and Tuesday (51K) show the highest total sales.</a:t>
            </a:r>
          </a:p>
          <a:p>
            <a:pPr>
              <a:buFont typeface="Arial" panose="020B0604020202020204" pitchFamily="34" charset="0"/>
              <a:buChar char="•"/>
            </a:pPr>
            <a:r>
              <a:rPr lang="en-US" sz="1400" dirty="0">
                <a:latin typeface="Aptos Display" panose="020B0004020202020204" pitchFamily="34" charset="0"/>
              </a:rPr>
              <a:t>Moderate Days:</a:t>
            </a:r>
          </a:p>
          <a:p>
            <a:pPr marL="742950" lvl="1" indent="-285750">
              <a:buFont typeface="Arial" panose="020B0604020202020204" pitchFamily="34" charset="0"/>
              <a:buChar char="•"/>
            </a:pPr>
            <a:r>
              <a:rPr lang="en-US" sz="1400" dirty="0">
                <a:latin typeface="Aptos Display" panose="020B0004020202020204" pitchFamily="34" charset="0"/>
              </a:rPr>
              <a:t>Sales remain steady around 44–45K on Thursday, Sunday, Friday, and Wednesday.</a:t>
            </a:r>
          </a:p>
          <a:p>
            <a:pPr>
              <a:buFont typeface="Arial" panose="020B0604020202020204" pitchFamily="34" charset="0"/>
              <a:buChar char="•"/>
            </a:pPr>
            <a:r>
              <a:rPr lang="en-US" sz="1400" dirty="0">
                <a:latin typeface="Aptos Display" panose="020B0004020202020204" pitchFamily="34" charset="0"/>
              </a:rPr>
              <a:t>Lowest Sales:</a:t>
            </a:r>
          </a:p>
          <a:p>
            <a:pPr marL="742950" lvl="1" indent="-285750">
              <a:buFont typeface="Arial" panose="020B0604020202020204" pitchFamily="34" charset="0"/>
              <a:buChar char="•"/>
            </a:pPr>
            <a:r>
              <a:rPr lang="en-US" sz="1400" dirty="0">
                <a:latin typeface="Aptos Display" panose="020B0004020202020204" pitchFamily="34" charset="0"/>
              </a:rPr>
              <a:t>Monday records the least sales at 38K, showing a clear drop in engagement.</a:t>
            </a:r>
          </a:p>
          <a:p>
            <a:pPr>
              <a:buNone/>
            </a:pPr>
            <a:r>
              <a:rPr lang="en-US" sz="1400" dirty="0">
                <a:latin typeface="Aptos Display" panose="020B0004020202020204" pitchFamily="34" charset="0"/>
              </a:rPr>
              <a:t>Boost Low-Sale Days:</a:t>
            </a:r>
          </a:p>
          <a:p>
            <a:pPr>
              <a:buFont typeface="Arial" panose="020B0604020202020204" pitchFamily="34" charset="0"/>
              <a:buChar char="•"/>
            </a:pPr>
            <a:r>
              <a:rPr lang="en-US" sz="1400" dirty="0">
                <a:latin typeface="Aptos Display" panose="020B0004020202020204" pitchFamily="34" charset="0"/>
              </a:rPr>
              <a:t>Introduce Monday-specific promotions or limited-time offers to drive traffic.</a:t>
            </a:r>
          </a:p>
          <a:p>
            <a:pPr>
              <a:buNone/>
            </a:pPr>
            <a:r>
              <a:rPr lang="en-US" sz="1400" dirty="0">
                <a:latin typeface="Aptos Display" panose="020B0004020202020204" pitchFamily="34" charset="0"/>
              </a:rPr>
              <a:t>Maximize High-Sale Days:</a:t>
            </a:r>
          </a:p>
          <a:p>
            <a:pPr>
              <a:buFont typeface="Arial" panose="020B0604020202020204" pitchFamily="34" charset="0"/>
              <a:buChar char="•"/>
            </a:pPr>
            <a:r>
              <a:rPr lang="en-US" sz="1400" dirty="0">
                <a:latin typeface="Aptos Display" panose="020B0004020202020204" pitchFamily="34" charset="0"/>
              </a:rPr>
              <a:t>Allocate more staff and inventory on Saturdays and Tuesdays to handle peak demand</a:t>
            </a:r>
          </a:p>
          <a:p>
            <a:endParaRPr lang="en-IN" sz="1400" dirty="0">
              <a:latin typeface="Aptos Display" panose="020B0004020202020204" pitchFamily="34" charset="0"/>
            </a:endParaRPr>
          </a:p>
        </p:txBody>
      </p:sp>
    </p:spTree>
    <p:extLst>
      <p:ext uri="{BB962C8B-B14F-4D97-AF65-F5344CB8AC3E}">
        <p14:creationId xmlns:p14="http://schemas.microsoft.com/office/powerpoint/2010/main" val="1052521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6444CE-02AB-F4DE-E72F-9E3969651D9E}"/>
              </a:ext>
            </a:extLst>
          </p:cNvPr>
          <p:cNvPicPr>
            <a:picLocks noChangeAspect="1"/>
          </p:cNvPicPr>
          <p:nvPr/>
        </p:nvPicPr>
        <p:blipFill>
          <a:blip r:embed="rId2"/>
          <a:stretch>
            <a:fillRect/>
          </a:stretch>
        </p:blipFill>
        <p:spPr>
          <a:xfrm>
            <a:off x="629900" y="288035"/>
            <a:ext cx="10195415" cy="5744785"/>
          </a:xfrm>
          <a:prstGeom prst="rect">
            <a:avLst/>
          </a:prstGeom>
        </p:spPr>
      </p:pic>
    </p:spTree>
    <p:extLst>
      <p:ext uri="{BB962C8B-B14F-4D97-AF65-F5344CB8AC3E}">
        <p14:creationId xmlns:p14="http://schemas.microsoft.com/office/powerpoint/2010/main" val="2098261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dient Background">
            <a:extLst>
              <a:ext uri="{FF2B5EF4-FFF2-40B4-BE49-F238E27FC236}">
                <a16:creationId xmlns:a16="http://schemas.microsoft.com/office/drawing/2014/main" id="{C53253D9-4074-CCC9-00C9-97C32389850D}"/>
              </a:ext>
            </a:extLst>
          </p:cNvPr>
          <p:cNvPicPr>
            <a:picLocks noChangeAspect="1" noChangeArrowheads="1"/>
          </p:cNvPicPr>
          <p:nvPr/>
        </p:nvPicPr>
        <p:blipFill>
          <a:blip r:embed="rId2">
            <a:alphaModFix amt="18000"/>
            <a:extLst>
              <a:ext uri="{28A0092B-C50C-407E-A947-70E740481C1C}">
                <a14:useLocalDpi xmlns:a14="http://schemas.microsoft.com/office/drawing/2010/main" val="0"/>
              </a:ext>
            </a:extLst>
          </a:blip>
          <a:srcRect/>
          <a:stretch>
            <a:fillRect/>
          </a:stretch>
        </p:blipFill>
        <p:spPr bwMode="auto">
          <a:xfrm>
            <a:off x="0" y="0"/>
            <a:ext cx="1226082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FFC5583-2CFF-A67E-9CDD-CEC793530CAE}"/>
              </a:ext>
            </a:extLst>
          </p:cNvPr>
          <p:cNvSpPr txBox="1"/>
          <p:nvPr/>
        </p:nvSpPr>
        <p:spPr>
          <a:xfrm>
            <a:off x="5102942" y="216307"/>
            <a:ext cx="1917290" cy="403125"/>
          </a:xfrm>
          <a:prstGeom prst="rect">
            <a:avLst/>
          </a:prstGeom>
          <a:noFill/>
        </p:spPr>
        <p:txBody>
          <a:bodyPr wrap="square" rtlCol="0">
            <a:spAutoFit/>
          </a:bodyPr>
          <a:lstStyle/>
          <a:p>
            <a:pPr algn="ctr"/>
            <a:r>
              <a:rPr lang="en-US" sz="2000" b="1" dirty="0">
                <a:latin typeface="Algerian" panose="04020705040A02060702" pitchFamily="82" charset="0"/>
              </a:rPr>
              <a:t>TASK 1</a:t>
            </a:r>
            <a:endParaRPr lang="en-IN" sz="2000" b="1" dirty="0">
              <a:latin typeface="Algerian" panose="04020705040A02060702" pitchFamily="82" charset="0"/>
            </a:endParaRPr>
          </a:p>
        </p:txBody>
      </p:sp>
      <p:sp>
        <p:nvSpPr>
          <p:cNvPr id="4" name="TextBox 3">
            <a:extLst>
              <a:ext uri="{FF2B5EF4-FFF2-40B4-BE49-F238E27FC236}">
                <a16:creationId xmlns:a16="http://schemas.microsoft.com/office/drawing/2014/main" id="{972C9409-9390-A48B-10A6-C0B7C7FE8B11}"/>
              </a:ext>
            </a:extLst>
          </p:cNvPr>
          <p:cNvSpPr txBox="1"/>
          <p:nvPr/>
        </p:nvSpPr>
        <p:spPr>
          <a:xfrm>
            <a:off x="240890" y="780637"/>
            <a:ext cx="6098455" cy="523220"/>
          </a:xfrm>
          <a:prstGeom prst="rect">
            <a:avLst/>
          </a:prstGeom>
          <a:noFill/>
        </p:spPr>
        <p:txBody>
          <a:bodyPr wrap="square">
            <a:spAutoFit/>
          </a:bodyPr>
          <a:lstStyle/>
          <a:p>
            <a:r>
              <a:rPr lang="en-US" sz="1400" b="1" dirty="0">
                <a:latin typeface="Arial Black" panose="020B0A04020102020204" pitchFamily="34" charset="0"/>
              </a:rPr>
              <a:t>Identifying the Top Branch by Sales Growth Rate</a:t>
            </a:r>
          </a:p>
          <a:p>
            <a:endParaRPr lang="en-IN" sz="1400" b="1" dirty="0">
              <a:latin typeface="Arial Black" panose="020B0A04020102020204" pitchFamily="34" charset="0"/>
            </a:endParaRPr>
          </a:p>
        </p:txBody>
      </p:sp>
      <p:sp>
        <p:nvSpPr>
          <p:cNvPr id="5" name="TextBox 4">
            <a:extLst>
              <a:ext uri="{FF2B5EF4-FFF2-40B4-BE49-F238E27FC236}">
                <a16:creationId xmlns:a16="http://schemas.microsoft.com/office/drawing/2014/main" id="{F5B961B5-F351-4C6E-F980-64B14FDF693A}"/>
              </a:ext>
            </a:extLst>
          </p:cNvPr>
          <p:cNvSpPr txBox="1"/>
          <p:nvPr/>
        </p:nvSpPr>
        <p:spPr>
          <a:xfrm>
            <a:off x="216311" y="1238292"/>
            <a:ext cx="2802193" cy="1077218"/>
          </a:xfrm>
          <a:prstGeom prst="rect">
            <a:avLst/>
          </a:prstGeom>
          <a:noFill/>
        </p:spPr>
        <p:txBody>
          <a:bodyPr wrap="square" rtlCol="0">
            <a:spAutoFit/>
          </a:bodyPr>
          <a:lstStyle/>
          <a:p>
            <a:endParaRPr lang="en-US" sz="1600" b="1" dirty="0">
              <a:latin typeface="Arial Black" panose="020B0A04020102020204" pitchFamily="34" charset="0"/>
            </a:endParaRPr>
          </a:p>
          <a:p>
            <a:endParaRPr lang="en-US" sz="1600" b="1" dirty="0">
              <a:latin typeface="Arial Black" panose="020B0A04020102020204" pitchFamily="34" charset="0"/>
            </a:endParaRPr>
          </a:p>
          <a:p>
            <a:endParaRPr lang="en-US" sz="1600" b="1" dirty="0">
              <a:latin typeface="Arial Black" panose="020B0A04020102020204" pitchFamily="34" charset="0"/>
            </a:endParaRPr>
          </a:p>
          <a:p>
            <a:r>
              <a:rPr lang="en-US" sz="1600" b="1" dirty="0">
                <a:latin typeface="Arial Black" panose="020B0A04020102020204" pitchFamily="34" charset="0"/>
              </a:rPr>
              <a:t>QUERY:-</a:t>
            </a:r>
            <a:endParaRPr lang="en-IN" sz="1600" b="1" dirty="0">
              <a:latin typeface="Arial Black" panose="020B0A04020102020204" pitchFamily="34" charset="0"/>
            </a:endParaRPr>
          </a:p>
        </p:txBody>
      </p:sp>
      <p:sp>
        <p:nvSpPr>
          <p:cNvPr id="7" name="TextBox 6">
            <a:extLst>
              <a:ext uri="{FF2B5EF4-FFF2-40B4-BE49-F238E27FC236}">
                <a16:creationId xmlns:a16="http://schemas.microsoft.com/office/drawing/2014/main" id="{38CCC8DA-8745-15AA-02F6-9EC1EC0D159A}"/>
              </a:ext>
            </a:extLst>
          </p:cNvPr>
          <p:cNvSpPr txBox="1"/>
          <p:nvPr/>
        </p:nvSpPr>
        <p:spPr>
          <a:xfrm>
            <a:off x="240891" y="2315510"/>
            <a:ext cx="8465574" cy="4495439"/>
          </a:xfrm>
          <a:prstGeom prst="rect">
            <a:avLst/>
          </a:prstGeom>
          <a:noFill/>
        </p:spPr>
        <p:txBody>
          <a:bodyPr wrap="square" rtlCol="0">
            <a:spAutoFit/>
          </a:bodyPr>
          <a:lstStyle/>
          <a:p>
            <a:r>
              <a:rPr lang="en-IN" sz="1200" dirty="0">
                <a:latin typeface="Courier New" panose="02070309020205020404" pitchFamily="49" charset="0"/>
                <a:cs typeface="Courier New" panose="02070309020205020404" pitchFamily="49" charset="0"/>
              </a:rPr>
              <a:t>WITH </a:t>
            </a:r>
            <a:r>
              <a:rPr lang="en-IN" sz="1200" dirty="0" err="1">
                <a:latin typeface="Courier New" panose="02070309020205020404" pitchFamily="49" charset="0"/>
                <a:cs typeface="Courier New" panose="02070309020205020404" pitchFamily="49" charset="0"/>
              </a:rPr>
              <a:t>MonthlySales</a:t>
            </a:r>
            <a:r>
              <a:rPr lang="en-IN" sz="1200" dirty="0">
                <a:latin typeface="Courier New" panose="02070309020205020404" pitchFamily="49" charset="0"/>
                <a:cs typeface="Courier New" panose="02070309020205020404" pitchFamily="49" charset="0"/>
              </a:rPr>
              <a:t> AS</a:t>
            </a:r>
          </a:p>
          <a:p>
            <a:r>
              <a:rPr lang="en-IN" sz="1200" dirty="0">
                <a:latin typeface="Courier New" panose="02070309020205020404" pitchFamily="49" charset="0"/>
                <a:cs typeface="Courier New" panose="02070309020205020404" pitchFamily="49" charset="0"/>
              </a:rPr>
              <a:t>(SELECT </a:t>
            </a:r>
          </a:p>
          <a:p>
            <a:r>
              <a:rPr lang="en-IN" sz="1200" dirty="0">
                <a:latin typeface="Courier New" panose="02070309020205020404" pitchFamily="49" charset="0"/>
                <a:cs typeface="Courier New" panose="02070309020205020404" pitchFamily="49" charset="0"/>
              </a:rPr>
              <a:t>      Branch,                  </a:t>
            </a:r>
          </a:p>
          <a:p>
            <a:r>
              <a:rPr lang="en-IN" sz="1200" dirty="0">
                <a:latin typeface="Courier New" panose="02070309020205020404" pitchFamily="49" charset="0"/>
                <a:cs typeface="Courier New" panose="02070309020205020404" pitchFamily="49" charset="0"/>
              </a:rPr>
              <a:t>      DATE_FORMAT(STR_TO_DATE(Date, '%d-%m-%Y'), '%Y-%m') AS </a:t>
            </a:r>
            <a:r>
              <a:rPr lang="en-IN" sz="1200" dirty="0" err="1">
                <a:latin typeface="Courier New" panose="02070309020205020404" pitchFamily="49" charset="0"/>
                <a:cs typeface="Courier New" panose="02070309020205020404" pitchFamily="49" charset="0"/>
              </a:rPr>
              <a:t>YearMonth</a:t>
            </a:r>
            <a:r>
              <a:rPr lang="en-IN" sz="1200" dirty="0">
                <a:latin typeface="Courier New" panose="02070309020205020404" pitchFamily="49" charset="0"/>
                <a:cs typeface="Courier New" panose="02070309020205020404" pitchFamily="49" charset="0"/>
              </a:rPr>
              <a:t>,	        SUM(Total) AS </a:t>
            </a:r>
            <a:r>
              <a:rPr lang="en-IN" sz="1200" dirty="0" err="1">
                <a:latin typeface="Courier New" panose="02070309020205020404" pitchFamily="49" charset="0"/>
                <a:cs typeface="Courier New" panose="02070309020205020404" pitchFamily="49" charset="0"/>
              </a:rPr>
              <a:t>TotalSales</a:t>
            </a:r>
            <a:endParaRPr lang="en-IN" sz="1200" dirty="0">
              <a:latin typeface="Courier New" panose="02070309020205020404" pitchFamily="49" charset="0"/>
              <a:cs typeface="Courier New" panose="02070309020205020404" pitchFamily="49" charset="0"/>
            </a:endParaRPr>
          </a:p>
          <a:p>
            <a:r>
              <a:rPr lang="en-IN" sz="1200" dirty="0">
                <a:latin typeface="Courier New" panose="02070309020205020404" pitchFamily="49" charset="0"/>
                <a:cs typeface="Courier New" panose="02070309020205020404" pitchFamily="49" charset="0"/>
              </a:rPr>
              <a:t>FROM </a:t>
            </a:r>
            <a:r>
              <a:rPr lang="en-IN" sz="1200" dirty="0" err="1">
                <a:latin typeface="Courier New" panose="02070309020205020404" pitchFamily="49" charset="0"/>
                <a:cs typeface="Courier New" panose="02070309020205020404" pitchFamily="49" charset="0"/>
              </a:rPr>
              <a:t>walmartsales</a:t>
            </a:r>
            <a:endParaRPr lang="en-IN" sz="1200" dirty="0">
              <a:latin typeface="Courier New" panose="02070309020205020404" pitchFamily="49" charset="0"/>
              <a:cs typeface="Courier New" panose="02070309020205020404" pitchFamily="49" charset="0"/>
            </a:endParaRPr>
          </a:p>
          <a:p>
            <a:r>
              <a:rPr lang="en-IN" sz="1200" dirty="0">
                <a:latin typeface="Courier New" panose="02070309020205020404" pitchFamily="49" charset="0"/>
                <a:cs typeface="Courier New" panose="02070309020205020404" pitchFamily="49" charset="0"/>
              </a:rPr>
              <a:t>GROUP BY Branch, </a:t>
            </a:r>
            <a:r>
              <a:rPr lang="en-IN" sz="1200" dirty="0" err="1">
                <a:latin typeface="Courier New" panose="02070309020205020404" pitchFamily="49" charset="0"/>
                <a:cs typeface="Courier New" panose="02070309020205020404" pitchFamily="49" charset="0"/>
              </a:rPr>
              <a:t>YearMonth</a:t>
            </a:r>
            <a:r>
              <a:rPr lang="en-IN" sz="1200" dirty="0">
                <a:latin typeface="Courier New" panose="02070309020205020404" pitchFamily="49" charset="0"/>
                <a:cs typeface="Courier New" panose="02070309020205020404" pitchFamily="49" charset="0"/>
              </a:rPr>
              <a:t>),</a:t>
            </a:r>
          </a:p>
          <a:p>
            <a:endParaRPr lang="en-IN" sz="1200" dirty="0">
              <a:latin typeface="Courier New" panose="02070309020205020404" pitchFamily="49" charset="0"/>
              <a:cs typeface="Courier New" panose="02070309020205020404" pitchFamily="49" charset="0"/>
            </a:endParaRPr>
          </a:p>
          <a:p>
            <a:r>
              <a:rPr lang="en-IN" sz="1200" dirty="0" err="1">
                <a:latin typeface="Courier New" panose="02070309020205020404" pitchFamily="49" charset="0"/>
                <a:cs typeface="Courier New" panose="02070309020205020404" pitchFamily="49" charset="0"/>
              </a:rPr>
              <a:t>MonthlyGrowth</a:t>
            </a:r>
            <a:r>
              <a:rPr lang="en-IN" sz="1200" dirty="0">
                <a:latin typeface="Courier New" panose="02070309020205020404" pitchFamily="49" charset="0"/>
                <a:cs typeface="Courier New" panose="02070309020205020404" pitchFamily="49" charset="0"/>
              </a:rPr>
              <a:t> AS </a:t>
            </a:r>
          </a:p>
          <a:p>
            <a:r>
              <a:rPr lang="en-IN" sz="1200" dirty="0">
                <a:latin typeface="Courier New" panose="02070309020205020404" pitchFamily="49" charset="0"/>
                <a:cs typeface="Courier New" panose="02070309020205020404" pitchFamily="49" charset="0"/>
              </a:rPr>
              <a:t>(SELECT </a:t>
            </a:r>
          </a:p>
          <a:p>
            <a:r>
              <a:rPr lang="en-IN" sz="1200" dirty="0">
                <a:latin typeface="Courier New" panose="02070309020205020404" pitchFamily="49" charset="0"/>
                <a:cs typeface="Courier New" panose="02070309020205020404" pitchFamily="49" charset="0"/>
              </a:rPr>
              <a:t>     Branch,</a:t>
            </a:r>
          </a:p>
          <a:p>
            <a:r>
              <a:rPr lang="en-IN" sz="1200" dirty="0">
                <a:latin typeface="Courier New" panose="02070309020205020404" pitchFamily="49" charset="0"/>
                <a:cs typeface="Courier New" panose="02070309020205020404" pitchFamily="49" charset="0"/>
              </a:rPr>
              <a:t>     </a:t>
            </a:r>
            <a:r>
              <a:rPr lang="en-IN" sz="1200" dirty="0" err="1">
                <a:latin typeface="Courier New" panose="02070309020205020404" pitchFamily="49" charset="0"/>
                <a:cs typeface="Courier New" panose="02070309020205020404" pitchFamily="49" charset="0"/>
              </a:rPr>
              <a:t>YearMonth</a:t>
            </a:r>
            <a:r>
              <a:rPr lang="en-IN" sz="1200" dirty="0">
                <a:latin typeface="Courier New" panose="02070309020205020404" pitchFamily="49" charset="0"/>
                <a:cs typeface="Courier New" panose="02070309020205020404" pitchFamily="49" charset="0"/>
              </a:rPr>
              <a:t>,</a:t>
            </a:r>
          </a:p>
          <a:p>
            <a:r>
              <a:rPr lang="en-IN" sz="1200" dirty="0">
                <a:latin typeface="Courier New" panose="02070309020205020404" pitchFamily="49" charset="0"/>
                <a:cs typeface="Courier New" panose="02070309020205020404" pitchFamily="49" charset="0"/>
              </a:rPr>
              <a:t>     </a:t>
            </a:r>
            <a:r>
              <a:rPr lang="en-IN" sz="1200" dirty="0" err="1">
                <a:latin typeface="Courier New" panose="02070309020205020404" pitchFamily="49" charset="0"/>
                <a:cs typeface="Courier New" panose="02070309020205020404" pitchFamily="49" charset="0"/>
              </a:rPr>
              <a:t>TotalSales</a:t>
            </a:r>
            <a:r>
              <a:rPr lang="en-IN" sz="1200" dirty="0">
                <a:latin typeface="Courier New" panose="02070309020205020404" pitchFamily="49" charset="0"/>
                <a:cs typeface="Courier New" panose="02070309020205020404" pitchFamily="49" charset="0"/>
              </a:rPr>
              <a:t>,	   </a:t>
            </a:r>
          </a:p>
          <a:p>
            <a:r>
              <a:rPr lang="en-IN" sz="1200" dirty="0">
                <a:latin typeface="Courier New" panose="02070309020205020404" pitchFamily="49" charset="0"/>
                <a:cs typeface="Courier New" panose="02070309020205020404" pitchFamily="49" charset="0"/>
              </a:rPr>
              <a:t>     LAG(</a:t>
            </a:r>
            <a:r>
              <a:rPr lang="en-IN" sz="1200" dirty="0" err="1">
                <a:latin typeface="Courier New" panose="02070309020205020404" pitchFamily="49" charset="0"/>
                <a:cs typeface="Courier New" panose="02070309020205020404" pitchFamily="49" charset="0"/>
              </a:rPr>
              <a:t>TotalSales</a:t>
            </a:r>
            <a:r>
              <a:rPr lang="en-IN" sz="1200" dirty="0">
                <a:latin typeface="Courier New" panose="02070309020205020404" pitchFamily="49" charset="0"/>
                <a:cs typeface="Courier New" panose="02070309020205020404" pitchFamily="49" charset="0"/>
              </a:rPr>
              <a:t>) OVER (PARTITION BY Branch ORDER BY </a:t>
            </a:r>
            <a:r>
              <a:rPr lang="en-IN" sz="1200" dirty="0" err="1">
                <a:latin typeface="Courier New" panose="02070309020205020404" pitchFamily="49" charset="0"/>
                <a:cs typeface="Courier New" panose="02070309020205020404" pitchFamily="49" charset="0"/>
              </a:rPr>
              <a:t>YearMonth</a:t>
            </a:r>
            <a:r>
              <a:rPr lang="en-IN" sz="1200" dirty="0">
                <a:latin typeface="Courier New" panose="02070309020205020404" pitchFamily="49" charset="0"/>
                <a:cs typeface="Courier New" panose="02070309020205020404" pitchFamily="49" charset="0"/>
              </a:rPr>
              <a:t>) AS </a:t>
            </a:r>
            <a:r>
              <a:rPr lang="en-IN" sz="1200" dirty="0" err="1">
                <a:latin typeface="Courier New" panose="02070309020205020404" pitchFamily="49" charset="0"/>
                <a:cs typeface="Courier New" panose="02070309020205020404" pitchFamily="49" charset="0"/>
              </a:rPr>
              <a:t>PrevMonthSales</a:t>
            </a:r>
            <a:endParaRPr lang="en-IN" sz="1200" dirty="0">
              <a:latin typeface="Courier New" panose="02070309020205020404" pitchFamily="49" charset="0"/>
              <a:cs typeface="Courier New" panose="02070309020205020404" pitchFamily="49" charset="0"/>
            </a:endParaRPr>
          </a:p>
          <a:p>
            <a:r>
              <a:rPr lang="en-IN" sz="1200" dirty="0">
                <a:latin typeface="Courier New" panose="02070309020205020404" pitchFamily="49" charset="0"/>
                <a:cs typeface="Courier New" panose="02070309020205020404" pitchFamily="49" charset="0"/>
              </a:rPr>
              <a:t>FROM </a:t>
            </a:r>
            <a:r>
              <a:rPr lang="en-IN" sz="1200" dirty="0" err="1">
                <a:latin typeface="Courier New" panose="02070309020205020404" pitchFamily="49" charset="0"/>
                <a:cs typeface="Courier New" panose="02070309020205020404" pitchFamily="49" charset="0"/>
              </a:rPr>
              <a:t>MonthlySales</a:t>
            </a:r>
            <a:r>
              <a:rPr lang="en-IN" sz="1200" dirty="0">
                <a:latin typeface="Courier New" panose="02070309020205020404" pitchFamily="49" charset="0"/>
                <a:cs typeface="Courier New" panose="02070309020205020404" pitchFamily="49" charset="0"/>
              </a:rPr>
              <a:t>)</a:t>
            </a:r>
          </a:p>
          <a:p>
            <a:r>
              <a:rPr lang="en-IN" sz="1200" dirty="0">
                <a:latin typeface="Courier New" panose="02070309020205020404" pitchFamily="49" charset="0"/>
                <a:cs typeface="Courier New" panose="02070309020205020404" pitchFamily="49" charset="0"/>
              </a:rPr>
              <a:t>SELECT</a:t>
            </a:r>
          </a:p>
          <a:p>
            <a:r>
              <a:rPr lang="en-IN" sz="1200" dirty="0">
                <a:latin typeface="Courier New" panose="02070309020205020404" pitchFamily="49" charset="0"/>
                <a:cs typeface="Courier New" panose="02070309020205020404" pitchFamily="49" charset="0"/>
              </a:rPr>
              <a:t>     Branch,    </a:t>
            </a:r>
          </a:p>
          <a:p>
            <a:r>
              <a:rPr lang="en-IN" sz="1200" dirty="0">
                <a:latin typeface="Courier New" panose="02070309020205020404" pitchFamily="49" charset="0"/>
                <a:cs typeface="Courier New" panose="02070309020205020404" pitchFamily="49" charset="0"/>
              </a:rPr>
              <a:t>     AVG(((</a:t>
            </a:r>
            <a:r>
              <a:rPr lang="en-IN" sz="1200" dirty="0" err="1">
                <a:latin typeface="Courier New" panose="02070309020205020404" pitchFamily="49" charset="0"/>
                <a:cs typeface="Courier New" panose="02070309020205020404" pitchFamily="49" charset="0"/>
              </a:rPr>
              <a:t>TotalSales</a:t>
            </a:r>
            <a:r>
              <a:rPr lang="en-IN" sz="1200" dirty="0">
                <a:latin typeface="Courier New" panose="02070309020205020404" pitchFamily="49" charset="0"/>
                <a:cs typeface="Courier New" panose="02070309020205020404" pitchFamily="49" charset="0"/>
              </a:rPr>
              <a:t> - </a:t>
            </a:r>
            <a:r>
              <a:rPr lang="en-IN" sz="1200" dirty="0" err="1">
                <a:latin typeface="Courier New" panose="02070309020205020404" pitchFamily="49" charset="0"/>
                <a:cs typeface="Courier New" panose="02070309020205020404" pitchFamily="49" charset="0"/>
              </a:rPr>
              <a:t>PrevMonthSales</a:t>
            </a:r>
            <a:r>
              <a:rPr lang="en-IN" sz="1200" dirty="0">
                <a:latin typeface="Courier New" panose="02070309020205020404" pitchFamily="49" charset="0"/>
                <a:cs typeface="Courier New" panose="02070309020205020404" pitchFamily="49" charset="0"/>
              </a:rPr>
              <a:t>) / </a:t>
            </a:r>
            <a:r>
              <a:rPr lang="en-IN" sz="1200" dirty="0" err="1">
                <a:latin typeface="Courier New" panose="02070309020205020404" pitchFamily="49" charset="0"/>
                <a:cs typeface="Courier New" panose="02070309020205020404" pitchFamily="49" charset="0"/>
              </a:rPr>
              <a:t>PrevMonthSales</a:t>
            </a:r>
            <a:r>
              <a:rPr lang="en-IN" sz="1200" dirty="0">
                <a:latin typeface="Courier New" panose="02070309020205020404" pitchFamily="49" charset="0"/>
                <a:cs typeface="Courier New" panose="02070309020205020404" pitchFamily="49" charset="0"/>
              </a:rPr>
              <a:t>) * 100) AS </a:t>
            </a:r>
            <a:r>
              <a:rPr lang="en-IN" sz="1200" dirty="0" err="1">
                <a:latin typeface="Courier New" panose="02070309020205020404" pitchFamily="49" charset="0"/>
                <a:cs typeface="Courier New" panose="02070309020205020404" pitchFamily="49" charset="0"/>
              </a:rPr>
              <a:t>AvgMonthlyGrowthRate</a:t>
            </a:r>
            <a:r>
              <a:rPr lang="en-IN" sz="1200" dirty="0">
                <a:latin typeface="Courier New" panose="02070309020205020404" pitchFamily="49" charset="0"/>
                <a:cs typeface="Courier New" panose="02070309020205020404" pitchFamily="49" charset="0"/>
              </a:rPr>
              <a:t> </a:t>
            </a:r>
          </a:p>
          <a:p>
            <a:r>
              <a:rPr lang="en-IN" sz="1200" dirty="0">
                <a:latin typeface="Courier New" panose="02070309020205020404" pitchFamily="49" charset="0"/>
                <a:cs typeface="Courier New" panose="02070309020205020404" pitchFamily="49" charset="0"/>
              </a:rPr>
              <a:t>FROM </a:t>
            </a:r>
            <a:r>
              <a:rPr lang="en-IN" sz="1200" dirty="0" err="1">
                <a:latin typeface="Courier New" panose="02070309020205020404" pitchFamily="49" charset="0"/>
                <a:cs typeface="Courier New" panose="02070309020205020404" pitchFamily="49" charset="0"/>
              </a:rPr>
              <a:t>MonthlyGrowth</a:t>
            </a:r>
            <a:endParaRPr lang="en-IN" sz="1200" dirty="0">
              <a:latin typeface="Courier New" panose="02070309020205020404" pitchFamily="49" charset="0"/>
              <a:cs typeface="Courier New" panose="02070309020205020404" pitchFamily="49" charset="0"/>
            </a:endParaRPr>
          </a:p>
          <a:p>
            <a:r>
              <a:rPr lang="en-IN" sz="1200" dirty="0">
                <a:latin typeface="Courier New" panose="02070309020205020404" pitchFamily="49" charset="0"/>
                <a:cs typeface="Courier New" panose="02070309020205020404" pitchFamily="49" charset="0"/>
              </a:rPr>
              <a:t>WHERE </a:t>
            </a:r>
            <a:r>
              <a:rPr lang="en-IN" sz="1200" dirty="0" err="1">
                <a:latin typeface="Courier New" panose="02070309020205020404" pitchFamily="49" charset="0"/>
                <a:cs typeface="Courier New" panose="02070309020205020404" pitchFamily="49" charset="0"/>
              </a:rPr>
              <a:t>PrevMonthSales</a:t>
            </a:r>
            <a:r>
              <a:rPr lang="en-IN" sz="1200" dirty="0">
                <a:latin typeface="Courier New" panose="02070309020205020404" pitchFamily="49" charset="0"/>
                <a:cs typeface="Courier New" panose="02070309020205020404" pitchFamily="49" charset="0"/>
              </a:rPr>
              <a:t> IS NOT NULL</a:t>
            </a:r>
          </a:p>
          <a:p>
            <a:r>
              <a:rPr lang="en-IN" sz="1200" dirty="0">
                <a:latin typeface="Courier New" panose="02070309020205020404" pitchFamily="49" charset="0"/>
                <a:cs typeface="Courier New" panose="02070309020205020404" pitchFamily="49" charset="0"/>
              </a:rPr>
              <a:t>GROUP BY Branch</a:t>
            </a:r>
          </a:p>
          <a:p>
            <a:r>
              <a:rPr lang="en-IN" sz="1200" dirty="0">
                <a:latin typeface="Courier New" panose="02070309020205020404" pitchFamily="49" charset="0"/>
                <a:cs typeface="Courier New" panose="02070309020205020404" pitchFamily="49" charset="0"/>
              </a:rPr>
              <a:t>ORDER BY </a:t>
            </a:r>
            <a:r>
              <a:rPr lang="en-IN" sz="1200" dirty="0" err="1">
                <a:latin typeface="Courier New" panose="02070309020205020404" pitchFamily="49" charset="0"/>
                <a:cs typeface="Courier New" panose="02070309020205020404" pitchFamily="49" charset="0"/>
              </a:rPr>
              <a:t>AvgMonthlyGrowthRate</a:t>
            </a:r>
            <a:r>
              <a:rPr lang="en-IN" sz="1200" dirty="0">
                <a:latin typeface="Courier New" panose="02070309020205020404" pitchFamily="49" charset="0"/>
                <a:cs typeface="Courier New" panose="02070309020205020404" pitchFamily="49" charset="0"/>
              </a:rPr>
              <a:t> DESC</a:t>
            </a:r>
          </a:p>
          <a:p>
            <a:r>
              <a:rPr lang="en-IN" sz="1200" dirty="0">
                <a:latin typeface="Courier New" panose="02070309020205020404" pitchFamily="49" charset="0"/>
                <a:cs typeface="Courier New" panose="02070309020205020404" pitchFamily="49" charset="0"/>
              </a:rPr>
              <a:t>limit 1;</a:t>
            </a:r>
          </a:p>
        </p:txBody>
      </p:sp>
      <p:sp>
        <p:nvSpPr>
          <p:cNvPr id="8" name="TextBox 7">
            <a:extLst>
              <a:ext uri="{FF2B5EF4-FFF2-40B4-BE49-F238E27FC236}">
                <a16:creationId xmlns:a16="http://schemas.microsoft.com/office/drawing/2014/main" id="{B7A89C00-B396-BAF5-1C3A-5683F2451FE8}"/>
              </a:ext>
            </a:extLst>
          </p:cNvPr>
          <p:cNvSpPr txBox="1"/>
          <p:nvPr/>
        </p:nvSpPr>
        <p:spPr>
          <a:xfrm>
            <a:off x="7629829" y="1132236"/>
            <a:ext cx="3628104" cy="646331"/>
          </a:xfrm>
          <a:prstGeom prst="rect">
            <a:avLst/>
          </a:prstGeom>
          <a:noFill/>
        </p:spPr>
        <p:txBody>
          <a:bodyPr wrap="square" rtlCol="0">
            <a:spAutoFit/>
          </a:bodyPr>
          <a:lstStyle/>
          <a:p>
            <a:r>
              <a:rPr lang="en-US" b="1" dirty="0">
                <a:latin typeface="Algerian" panose="04020705040A02060702" pitchFamily="82" charset="0"/>
              </a:rPr>
              <a:t>OUTPUT:-</a:t>
            </a:r>
            <a:endParaRPr lang="en-IN" b="1" dirty="0">
              <a:latin typeface="Algerian" panose="04020705040A02060702" pitchFamily="82" charset="0"/>
            </a:endParaRPr>
          </a:p>
          <a:p>
            <a:endParaRPr lang="en-IN" dirty="0"/>
          </a:p>
        </p:txBody>
      </p:sp>
      <p:pic>
        <p:nvPicPr>
          <p:cNvPr id="9" name="Picture 8">
            <a:extLst>
              <a:ext uri="{FF2B5EF4-FFF2-40B4-BE49-F238E27FC236}">
                <a16:creationId xmlns:a16="http://schemas.microsoft.com/office/drawing/2014/main" id="{89524D06-B7FC-AD58-A45E-492E2A148AD7}"/>
              </a:ext>
            </a:extLst>
          </p:cNvPr>
          <p:cNvPicPr>
            <a:picLocks noChangeAspect="1"/>
          </p:cNvPicPr>
          <p:nvPr/>
        </p:nvPicPr>
        <p:blipFill>
          <a:blip r:embed="rId3"/>
          <a:stretch>
            <a:fillRect/>
          </a:stretch>
        </p:blipFill>
        <p:spPr>
          <a:xfrm>
            <a:off x="7718323" y="1486399"/>
            <a:ext cx="4257366" cy="1255077"/>
          </a:xfrm>
          <a:prstGeom prst="rect">
            <a:avLst/>
          </a:prstGeom>
        </p:spPr>
      </p:pic>
      <p:sp>
        <p:nvSpPr>
          <p:cNvPr id="3" name="TextBox 2">
            <a:extLst>
              <a:ext uri="{FF2B5EF4-FFF2-40B4-BE49-F238E27FC236}">
                <a16:creationId xmlns:a16="http://schemas.microsoft.com/office/drawing/2014/main" id="{28150B32-19B2-639D-CD41-36BCE150C8F9}"/>
              </a:ext>
            </a:extLst>
          </p:cNvPr>
          <p:cNvSpPr txBox="1"/>
          <p:nvPr/>
        </p:nvSpPr>
        <p:spPr>
          <a:xfrm>
            <a:off x="240891" y="1317122"/>
            <a:ext cx="7388938" cy="403125"/>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2425FE07-F3DE-5107-17E0-35042F6FA849}"/>
              </a:ext>
            </a:extLst>
          </p:cNvPr>
          <p:cNvSpPr txBox="1"/>
          <p:nvPr/>
        </p:nvSpPr>
        <p:spPr>
          <a:xfrm>
            <a:off x="204020" y="1132236"/>
            <a:ext cx="7229166" cy="738664"/>
          </a:xfrm>
          <a:prstGeom prst="rect">
            <a:avLst/>
          </a:prstGeom>
          <a:noFill/>
        </p:spPr>
        <p:txBody>
          <a:bodyPr wrap="square" rtlCol="0">
            <a:spAutoFit/>
          </a:bodyPr>
          <a:lstStyle/>
          <a:p>
            <a:r>
              <a:rPr lang="en-US" sz="1400" dirty="0"/>
              <a:t>Identifying the top branch by sales growth rate means finding the branch with the highest percentage increase in sales over a period. This helps highlight which branch is expanding its sales performance the fastest.</a:t>
            </a:r>
            <a:endParaRPr lang="en-IN" sz="1400" dirty="0"/>
          </a:p>
        </p:txBody>
      </p:sp>
    </p:spTree>
    <p:extLst>
      <p:ext uri="{BB962C8B-B14F-4D97-AF65-F5344CB8AC3E}">
        <p14:creationId xmlns:p14="http://schemas.microsoft.com/office/powerpoint/2010/main" val="144369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096D0-29CB-A3D9-B988-22D5ADFA1650}"/>
            </a:ext>
          </a:extLst>
        </p:cNvPr>
        <p:cNvGrpSpPr/>
        <p:nvPr/>
      </p:nvGrpSpPr>
      <p:grpSpPr>
        <a:xfrm>
          <a:off x="0" y="0"/>
          <a:ext cx="0" cy="0"/>
          <a:chOff x="0" y="0"/>
          <a:chExt cx="0" cy="0"/>
        </a:xfrm>
      </p:grpSpPr>
      <p:pic>
        <p:nvPicPr>
          <p:cNvPr id="1026" name="Picture 2" descr="Gradient Background">
            <a:extLst>
              <a:ext uri="{FF2B5EF4-FFF2-40B4-BE49-F238E27FC236}">
                <a16:creationId xmlns:a16="http://schemas.microsoft.com/office/drawing/2014/main" id="{8BF2FE96-50F1-57F1-2EDC-35BC6D0273DB}"/>
              </a:ext>
            </a:extLst>
          </p:cNvPr>
          <p:cNvPicPr>
            <a:picLocks noChangeAspect="1" noChangeArrowheads="1"/>
          </p:cNvPicPr>
          <p:nvPr/>
        </p:nvPicPr>
        <p:blipFill>
          <a:blip r:embed="rId2">
            <a:alphaModFix amt="18000"/>
            <a:extLst>
              <a:ext uri="{28A0092B-C50C-407E-A947-70E740481C1C}">
                <a14:useLocalDpi xmlns:a14="http://schemas.microsoft.com/office/drawing/2010/main" val="0"/>
              </a:ext>
            </a:extLst>
          </a:blip>
          <a:srcRect/>
          <a:stretch>
            <a:fillRect/>
          </a:stretch>
        </p:blipFill>
        <p:spPr bwMode="auto">
          <a:xfrm>
            <a:off x="-1126476" y="0"/>
            <a:ext cx="1451566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ost Nation Thanks You for an Outstanding LNT-AID! Benefit - Lost ...">
            <a:extLst>
              <a:ext uri="{FF2B5EF4-FFF2-40B4-BE49-F238E27FC236}">
                <a16:creationId xmlns:a16="http://schemas.microsoft.com/office/drawing/2014/main" id="{F3F3ED51-3588-17D7-69D7-46ECC7E17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250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B4357-2B75-F157-A5BF-55ED19E62BC6}"/>
            </a:ext>
          </a:extLst>
        </p:cNvPr>
        <p:cNvGrpSpPr/>
        <p:nvPr/>
      </p:nvGrpSpPr>
      <p:grpSpPr>
        <a:xfrm>
          <a:off x="0" y="0"/>
          <a:ext cx="0" cy="0"/>
          <a:chOff x="0" y="0"/>
          <a:chExt cx="0" cy="0"/>
        </a:xfrm>
      </p:grpSpPr>
      <p:pic>
        <p:nvPicPr>
          <p:cNvPr id="1026" name="Picture 2" descr="Gradient Background">
            <a:extLst>
              <a:ext uri="{FF2B5EF4-FFF2-40B4-BE49-F238E27FC236}">
                <a16:creationId xmlns:a16="http://schemas.microsoft.com/office/drawing/2014/main" id="{FFF37A40-C701-F58D-EC64-8A26D85DB6AA}"/>
              </a:ext>
            </a:extLst>
          </p:cNvPr>
          <p:cNvPicPr>
            <a:picLocks noChangeAspect="1" noChangeArrowheads="1"/>
          </p:cNvPicPr>
          <p:nvPr/>
        </p:nvPicPr>
        <p:blipFill>
          <a:blip r:embed="rId2">
            <a:alphaModFix amt="18000"/>
            <a:extLst>
              <a:ext uri="{28A0092B-C50C-407E-A947-70E740481C1C}">
                <a14:useLocalDpi xmlns:a14="http://schemas.microsoft.com/office/drawing/2010/main" val="0"/>
              </a:ext>
            </a:extLst>
          </a:blip>
          <a:srcRect/>
          <a:stretch>
            <a:fillRect/>
          </a:stretch>
        </p:blipFill>
        <p:spPr bwMode="auto">
          <a:xfrm>
            <a:off x="0" y="0"/>
            <a:ext cx="1226082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9927477-C67A-BA3F-18BF-4D5C66B68B8B}"/>
              </a:ext>
            </a:extLst>
          </p:cNvPr>
          <p:cNvSpPr txBox="1"/>
          <p:nvPr/>
        </p:nvSpPr>
        <p:spPr>
          <a:xfrm>
            <a:off x="5102942" y="216307"/>
            <a:ext cx="1917290" cy="403125"/>
          </a:xfrm>
          <a:prstGeom prst="rect">
            <a:avLst/>
          </a:prstGeom>
          <a:noFill/>
        </p:spPr>
        <p:txBody>
          <a:bodyPr wrap="square" rtlCol="0">
            <a:spAutoFit/>
          </a:bodyPr>
          <a:lstStyle/>
          <a:p>
            <a:pPr algn="ctr"/>
            <a:r>
              <a:rPr lang="en-US" sz="2000" b="1" dirty="0">
                <a:latin typeface="Algerian" panose="04020705040A02060702" pitchFamily="82" charset="0"/>
              </a:rPr>
              <a:t>TASK 2</a:t>
            </a:r>
            <a:endParaRPr lang="en-IN" sz="2000" b="1" dirty="0">
              <a:latin typeface="Algerian" panose="04020705040A02060702" pitchFamily="82" charset="0"/>
            </a:endParaRPr>
          </a:p>
        </p:txBody>
      </p:sp>
      <p:sp>
        <p:nvSpPr>
          <p:cNvPr id="4" name="TextBox 3">
            <a:extLst>
              <a:ext uri="{FF2B5EF4-FFF2-40B4-BE49-F238E27FC236}">
                <a16:creationId xmlns:a16="http://schemas.microsoft.com/office/drawing/2014/main" id="{109FFF3E-4B0C-DC90-32E4-1F29AFE64940}"/>
              </a:ext>
            </a:extLst>
          </p:cNvPr>
          <p:cNvSpPr txBox="1"/>
          <p:nvPr/>
        </p:nvSpPr>
        <p:spPr>
          <a:xfrm>
            <a:off x="204020" y="883454"/>
            <a:ext cx="6209070" cy="307777"/>
          </a:xfrm>
          <a:prstGeom prst="rect">
            <a:avLst/>
          </a:prstGeom>
          <a:noFill/>
        </p:spPr>
        <p:txBody>
          <a:bodyPr wrap="square">
            <a:spAutoFit/>
          </a:bodyPr>
          <a:lstStyle/>
          <a:p>
            <a:r>
              <a:rPr lang="en-US" sz="1400" dirty="0">
                <a:latin typeface="Arial Black" panose="020B0A04020102020204" pitchFamily="34" charset="0"/>
              </a:rPr>
              <a:t>Finding the Most Profitable Product Line for Each Branch </a:t>
            </a:r>
            <a:endParaRPr lang="en-IN" sz="1400" b="1" dirty="0">
              <a:latin typeface="Arial Black" panose="020B0A04020102020204" pitchFamily="34" charset="0"/>
            </a:endParaRPr>
          </a:p>
        </p:txBody>
      </p:sp>
      <p:sp>
        <p:nvSpPr>
          <p:cNvPr id="5" name="TextBox 4">
            <a:extLst>
              <a:ext uri="{FF2B5EF4-FFF2-40B4-BE49-F238E27FC236}">
                <a16:creationId xmlns:a16="http://schemas.microsoft.com/office/drawing/2014/main" id="{C2AF1F77-5595-4D1F-B18B-FF053B466949}"/>
              </a:ext>
            </a:extLst>
          </p:cNvPr>
          <p:cNvSpPr txBox="1"/>
          <p:nvPr/>
        </p:nvSpPr>
        <p:spPr>
          <a:xfrm>
            <a:off x="204020" y="2153344"/>
            <a:ext cx="2802193" cy="369332"/>
          </a:xfrm>
          <a:prstGeom prst="rect">
            <a:avLst/>
          </a:prstGeom>
          <a:noFill/>
        </p:spPr>
        <p:txBody>
          <a:bodyPr wrap="square" rtlCol="0">
            <a:spAutoFit/>
          </a:bodyPr>
          <a:lstStyle/>
          <a:p>
            <a:r>
              <a:rPr lang="en-US" b="1" dirty="0">
                <a:latin typeface="Algerian" panose="04020705040A02060702" pitchFamily="82" charset="0"/>
              </a:rPr>
              <a:t>QUERY:-</a:t>
            </a:r>
            <a:endParaRPr lang="en-IN" b="1" dirty="0">
              <a:latin typeface="Algerian" panose="04020705040A02060702" pitchFamily="82" charset="0"/>
            </a:endParaRPr>
          </a:p>
        </p:txBody>
      </p:sp>
      <p:sp>
        <p:nvSpPr>
          <p:cNvPr id="7" name="TextBox 6">
            <a:extLst>
              <a:ext uri="{FF2B5EF4-FFF2-40B4-BE49-F238E27FC236}">
                <a16:creationId xmlns:a16="http://schemas.microsoft.com/office/drawing/2014/main" id="{EA7945A4-C35F-230E-E54C-AE98E82D35C3}"/>
              </a:ext>
            </a:extLst>
          </p:cNvPr>
          <p:cNvSpPr txBox="1"/>
          <p:nvPr/>
        </p:nvSpPr>
        <p:spPr>
          <a:xfrm>
            <a:off x="204020" y="2696528"/>
            <a:ext cx="8888363" cy="2862322"/>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WITH </a:t>
            </a:r>
            <a:r>
              <a:rPr lang="en-US" sz="1200" dirty="0" err="1">
                <a:latin typeface="Courier New" panose="02070309020205020404" pitchFamily="49" charset="0"/>
                <a:cs typeface="Courier New" panose="02070309020205020404" pitchFamily="49" charset="0"/>
              </a:rPr>
              <a:t>profitline_of_all_branches</a:t>
            </a:r>
            <a:r>
              <a:rPr lang="en-US" sz="1200" dirty="0">
                <a:latin typeface="Courier New" panose="02070309020205020404" pitchFamily="49" charset="0"/>
                <a:cs typeface="Courier New" panose="02070309020205020404" pitchFamily="49" charset="0"/>
              </a:rPr>
              <a:t> as</a:t>
            </a:r>
          </a:p>
          <a:p>
            <a:r>
              <a:rPr lang="en-US" sz="1200" dirty="0">
                <a:latin typeface="Courier New" panose="02070309020205020404" pitchFamily="49" charset="0"/>
                <a:cs typeface="Courier New" panose="02070309020205020404" pitchFamily="49" charset="0"/>
              </a:rPr>
              <a:t>(select       </a:t>
            </a:r>
          </a:p>
          <a:p>
            <a:r>
              <a:rPr lang="en-US" sz="1200" dirty="0">
                <a:latin typeface="Courier New" panose="02070309020205020404" pitchFamily="49" charset="0"/>
                <a:cs typeface="Courier New" panose="02070309020205020404" pitchFamily="49" charset="0"/>
              </a:rPr>
              <a:t>     Branch,      </a:t>
            </a:r>
          </a:p>
          <a:p>
            <a:r>
              <a:rPr lang="en-US" sz="1200" dirty="0">
                <a:latin typeface="Courier New" panose="02070309020205020404" pitchFamily="49" charset="0"/>
                <a:cs typeface="Courier New" panose="02070309020205020404" pitchFamily="49" charset="0"/>
              </a:rPr>
              <a:t>    `Product line`,</a:t>
            </a:r>
          </a:p>
          <a:p>
            <a:r>
              <a:rPr lang="en-US" sz="1200" dirty="0">
                <a:latin typeface="Courier New" panose="02070309020205020404" pitchFamily="49" charset="0"/>
                <a:cs typeface="Courier New" panose="02070309020205020404" pitchFamily="49" charset="0"/>
              </a:rPr>
              <a:t>     Sum(Total),Sum(cogs),</a:t>
            </a:r>
          </a:p>
          <a:p>
            <a:r>
              <a:rPr lang="en-US" sz="1200" dirty="0">
                <a:latin typeface="Courier New" panose="02070309020205020404" pitchFamily="49" charset="0"/>
                <a:cs typeface="Courier New" panose="02070309020205020404" pitchFamily="49" charset="0"/>
              </a:rPr>
              <a:t>     Sum(Total)-Sum(cogs) as </a:t>
            </a:r>
            <a:r>
              <a:rPr lang="en-US" sz="1200" dirty="0" err="1">
                <a:latin typeface="Courier New" panose="02070309020205020404" pitchFamily="49" charset="0"/>
                <a:cs typeface="Courier New" panose="02070309020205020404" pitchFamily="49" charset="0"/>
              </a:rPr>
              <a:t>grossincome</a:t>
            </a:r>
            <a:r>
              <a:rPr lang="en-US" sz="1200" dirty="0">
                <a:latin typeface="Courier New" panose="02070309020205020404" pitchFamily="49" charset="0"/>
                <a:cs typeface="Courier New" panose="02070309020205020404" pitchFamily="49" charset="0"/>
              </a:rPr>
              <a:t> from </a:t>
            </a:r>
            <a:r>
              <a:rPr lang="en-US" sz="1200" dirty="0" err="1">
                <a:latin typeface="Courier New" panose="02070309020205020404" pitchFamily="49" charset="0"/>
                <a:cs typeface="Courier New" panose="02070309020205020404" pitchFamily="49" charset="0"/>
              </a:rPr>
              <a:t>walmartsales</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Group by Branch ,`Product line`)</a:t>
            </a:r>
          </a:p>
          <a:p>
            <a:r>
              <a:rPr lang="en-US" sz="1200" dirty="0">
                <a:latin typeface="Courier New" panose="02070309020205020404" pitchFamily="49" charset="0"/>
                <a:cs typeface="Courier New" panose="02070309020205020404" pitchFamily="49" charset="0"/>
              </a:rPr>
              <a:t>select      </a:t>
            </a:r>
          </a:p>
          <a:p>
            <a:r>
              <a:rPr lang="en-US" sz="1200" dirty="0">
                <a:latin typeface="Courier New" panose="02070309020205020404" pitchFamily="49" charset="0"/>
                <a:cs typeface="Courier New" panose="02070309020205020404" pitchFamily="49" charset="0"/>
              </a:rPr>
              <a:t>    Branch,</a:t>
            </a:r>
          </a:p>
          <a:p>
            <a:r>
              <a:rPr lang="en-US" sz="1200" dirty="0">
                <a:latin typeface="Courier New" panose="02070309020205020404" pitchFamily="49" charset="0"/>
                <a:cs typeface="Courier New" panose="02070309020205020404" pitchFamily="49" charset="0"/>
              </a:rPr>
              <a:t>   `Product line`,</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grossincome</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profitline_of_all_branches</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where (</a:t>
            </a:r>
            <a:r>
              <a:rPr lang="en-US" sz="1200" dirty="0" err="1">
                <a:latin typeface="Courier New" panose="02070309020205020404" pitchFamily="49" charset="0"/>
                <a:cs typeface="Courier New" panose="02070309020205020404" pitchFamily="49" charset="0"/>
              </a:rPr>
              <a:t>Branch,grossincome</a:t>
            </a:r>
            <a:r>
              <a:rPr lang="en-US" sz="1200" dirty="0">
                <a:latin typeface="Courier New" panose="02070309020205020404" pitchFamily="49" charset="0"/>
                <a:cs typeface="Courier New" panose="02070309020205020404" pitchFamily="49" charset="0"/>
              </a:rPr>
              <a:t>) In(select Branch ,Max(</a:t>
            </a:r>
            <a:r>
              <a:rPr lang="en-US" sz="1200" dirty="0" err="1">
                <a:latin typeface="Courier New" panose="02070309020205020404" pitchFamily="49" charset="0"/>
                <a:cs typeface="Courier New" panose="02070309020205020404" pitchFamily="49" charset="0"/>
              </a:rPr>
              <a:t>grossincome</a:t>
            </a:r>
            <a:r>
              <a:rPr lang="en-US" sz="1200" dirty="0">
                <a:latin typeface="Courier New" panose="02070309020205020404" pitchFamily="49" charset="0"/>
                <a:cs typeface="Courier New" panose="02070309020205020404" pitchFamily="49" charset="0"/>
              </a:rPr>
              <a:t>) from </a:t>
            </a:r>
            <a:r>
              <a:rPr lang="en-US" sz="1200" dirty="0" err="1">
                <a:latin typeface="Courier New" panose="02070309020205020404" pitchFamily="49" charset="0"/>
                <a:cs typeface="Courier New" panose="02070309020205020404" pitchFamily="49" charset="0"/>
              </a:rPr>
              <a:t>profitline_of_all_branches</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group by Branch)</a:t>
            </a:r>
          </a:p>
          <a:p>
            <a:r>
              <a:rPr lang="en-US" sz="1200" dirty="0">
                <a:latin typeface="Courier New" panose="02070309020205020404" pitchFamily="49" charset="0"/>
                <a:cs typeface="Courier New" panose="02070309020205020404" pitchFamily="49" charset="0"/>
              </a:rPr>
              <a:t>order by Branch;</a:t>
            </a:r>
            <a:endParaRPr lang="en-IN" sz="1200"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28218586-AE9C-6A3D-AAFF-58F622B79BBD}"/>
              </a:ext>
            </a:extLst>
          </p:cNvPr>
          <p:cNvSpPr txBox="1"/>
          <p:nvPr/>
        </p:nvSpPr>
        <p:spPr>
          <a:xfrm>
            <a:off x="255640" y="1315144"/>
            <a:ext cx="7806812" cy="738664"/>
          </a:xfrm>
          <a:prstGeom prst="rect">
            <a:avLst/>
          </a:prstGeom>
          <a:noFill/>
        </p:spPr>
        <p:txBody>
          <a:bodyPr wrap="square" rtlCol="0">
            <a:spAutoFit/>
          </a:bodyPr>
          <a:lstStyle/>
          <a:p>
            <a:r>
              <a:rPr lang="en-US" sz="1400" dirty="0"/>
              <a:t>Finding the most profitable product line for each branch involves determining which product line generates the highest profit at each location. This helps optimize inventory and marketing strategies per branch.</a:t>
            </a:r>
            <a:endParaRPr lang="en-IN" sz="1400" dirty="0"/>
          </a:p>
        </p:txBody>
      </p:sp>
    </p:spTree>
    <p:extLst>
      <p:ext uri="{BB962C8B-B14F-4D97-AF65-F5344CB8AC3E}">
        <p14:creationId xmlns:p14="http://schemas.microsoft.com/office/powerpoint/2010/main" val="3430649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AB0A-A709-7058-D1A1-16BD91D441A3}"/>
            </a:ext>
          </a:extLst>
        </p:cNvPr>
        <p:cNvGrpSpPr/>
        <p:nvPr/>
      </p:nvGrpSpPr>
      <p:grpSpPr>
        <a:xfrm>
          <a:off x="0" y="0"/>
          <a:ext cx="0" cy="0"/>
          <a:chOff x="0" y="0"/>
          <a:chExt cx="0" cy="0"/>
        </a:xfrm>
      </p:grpSpPr>
      <p:pic>
        <p:nvPicPr>
          <p:cNvPr id="1026" name="Picture 2" descr="Gradient Background">
            <a:extLst>
              <a:ext uri="{FF2B5EF4-FFF2-40B4-BE49-F238E27FC236}">
                <a16:creationId xmlns:a16="http://schemas.microsoft.com/office/drawing/2014/main" id="{E349BEEF-B522-98F5-47C1-0B2849291E62}"/>
              </a:ext>
            </a:extLst>
          </p:cNvPr>
          <p:cNvPicPr>
            <a:picLocks noChangeAspect="1" noChangeArrowheads="1"/>
          </p:cNvPicPr>
          <p:nvPr/>
        </p:nvPicPr>
        <p:blipFill>
          <a:blip r:embed="rId2">
            <a:alphaModFix amt="18000"/>
            <a:extLst>
              <a:ext uri="{28A0092B-C50C-407E-A947-70E740481C1C}">
                <a14:useLocalDpi xmlns:a14="http://schemas.microsoft.com/office/drawing/2010/main" val="0"/>
              </a:ext>
            </a:extLst>
          </a:blip>
          <a:srcRect/>
          <a:stretch>
            <a:fillRect/>
          </a:stretch>
        </p:blipFill>
        <p:spPr bwMode="auto">
          <a:xfrm>
            <a:off x="-68826" y="0"/>
            <a:ext cx="1226082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DE14082-24A5-B829-192F-02538361C4E2}"/>
              </a:ext>
            </a:extLst>
          </p:cNvPr>
          <p:cNvSpPr txBox="1"/>
          <p:nvPr/>
        </p:nvSpPr>
        <p:spPr>
          <a:xfrm>
            <a:off x="324466" y="304800"/>
            <a:ext cx="1307690" cy="369332"/>
          </a:xfrm>
          <a:prstGeom prst="rect">
            <a:avLst/>
          </a:prstGeom>
          <a:noFill/>
        </p:spPr>
        <p:txBody>
          <a:bodyPr wrap="square" rtlCol="0">
            <a:spAutoFit/>
          </a:bodyPr>
          <a:lstStyle/>
          <a:p>
            <a:r>
              <a:rPr lang="en-US" b="1" dirty="0">
                <a:latin typeface="Algerian" panose="04020705040A02060702" pitchFamily="82" charset="0"/>
              </a:rPr>
              <a:t>OUTPUT:-</a:t>
            </a:r>
            <a:endParaRPr lang="en-IN" b="1" dirty="0">
              <a:latin typeface="Algerian" panose="04020705040A02060702" pitchFamily="82" charset="0"/>
            </a:endParaRPr>
          </a:p>
        </p:txBody>
      </p:sp>
      <p:pic>
        <p:nvPicPr>
          <p:cNvPr id="3" name="Picture 2">
            <a:extLst>
              <a:ext uri="{FF2B5EF4-FFF2-40B4-BE49-F238E27FC236}">
                <a16:creationId xmlns:a16="http://schemas.microsoft.com/office/drawing/2014/main" id="{435C3A0E-0A45-59F0-3062-8E3D0D2B7C6A}"/>
              </a:ext>
            </a:extLst>
          </p:cNvPr>
          <p:cNvPicPr>
            <a:picLocks noChangeAspect="1"/>
          </p:cNvPicPr>
          <p:nvPr/>
        </p:nvPicPr>
        <p:blipFill>
          <a:blip r:embed="rId3"/>
          <a:stretch>
            <a:fillRect/>
          </a:stretch>
        </p:blipFill>
        <p:spPr>
          <a:xfrm>
            <a:off x="422789" y="674132"/>
            <a:ext cx="5171767" cy="1492442"/>
          </a:xfrm>
          <a:prstGeom prst="rect">
            <a:avLst/>
          </a:prstGeom>
        </p:spPr>
      </p:pic>
      <p:sp>
        <p:nvSpPr>
          <p:cNvPr id="4" name="TextBox 3">
            <a:extLst>
              <a:ext uri="{FF2B5EF4-FFF2-40B4-BE49-F238E27FC236}">
                <a16:creationId xmlns:a16="http://schemas.microsoft.com/office/drawing/2014/main" id="{58E48EE2-88F1-1A98-598F-FB63273D47B3}"/>
              </a:ext>
            </a:extLst>
          </p:cNvPr>
          <p:cNvSpPr txBox="1"/>
          <p:nvPr/>
        </p:nvSpPr>
        <p:spPr>
          <a:xfrm>
            <a:off x="324466" y="2351240"/>
            <a:ext cx="2084438" cy="369332"/>
          </a:xfrm>
          <a:prstGeom prst="rect">
            <a:avLst/>
          </a:prstGeom>
          <a:noFill/>
        </p:spPr>
        <p:txBody>
          <a:bodyPr wrap="square" rtlCol="0">
            <a:spAutoFit/>
          </a:bodyPr>
          <a:lstStyle/>
          <a:p>
            <a:r>
              <a:rPr lang="en-US" b="1" dirty="0">
                <a:latin typeface="Algerian" panose="04020705040A02060702" pitchFamily="82" charset="0"/>
              </a:rPr>
              <a:t>VISUAL:-</a:t>
            </a:r>
            <a:endParaRPr lang="en-IN" b="1" dirty="0">
              <a:latin typeface="Algerian" panose="04020705040A02060702" pitchFamily="82" charset="0"/>
            </a:endParaRPr>
          </a:p>
        </p:txBody>
      </p:sp>
      <p:pic>
        <p:nvPicPr>
          <p:cNvPr id="7" name="Picture 6">
            <a:extLst>
              <a:ext uri="{FF2B5EF4-FFF2-40B4-BE49-F238E27FC236}">
                <a16:creationId xmlns:a16="http://schemas.microsoft.com/office/drawing/2014/main" id="{BCCDDD51-315D-6281-77C2-F602CA6AE8CF}"/>
              </a:ext>
            </a:extLst>
          </p:cNvPr>
          <p:cNvPicPr>
            <a:picLocks noChangeAspect="1"/>
          </p:cNvPicPr>
          <p:nvPr/>
        </p:nvPicPr>
        <p:blipFill>
          <a:blip r:embed="rId4"/>
          <a:srcRect l="652" t="1012" r="1304" b="2364"/>
          <a:stretch/>
        </p:blipFill>
        <p:spPr>
          <a:xfrm>
            <a:off x="422789" y="2787347"/>
            <a:ext cx="6548281" cy="3642949"/>
          </a:xfrm>
          <a:prstGeom prst="rect">
            <a:avLst/>
          </a:prstGeom>
        </p:spPr>
      </p:pic>
    </p:spTree>
    <p:extLst>
      <p:ext uri="{BB962C8B-B14F-4D97-AF65-F5344CB8AC3E}">
        <p14:creationId xmlns:p14="http://schemas.microsoft.com/office/powerpoint/2010/main" val="3741693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4ED9A-723D-EE7C-79CE-76313434322C}"/>
            </a:ext>
          </a:extLst>
        </p:cNvPr>
        <p:cNvGrpSpPr/>
        <p:nvPr/>
      </p:nvGrpSpPr>
      <p:grpSpPr>
        <a:xfrm>
          <a:off x="0" y="0"/>
          <a:ext cx="0" cy="0"/>
          <a:chOff x="0" y="0"/>
          <a:chExt cx="0" cy="0"/>
        </a:xfrm>
      </p:grpSpPr>
      <p:pic>
        <p:nvPicPr>
          <p:cNvPr id="1026" name="Picture 2" descr="Gradient Background">
            <a:extLst>
              <a:ext uri="{FF2B5EF4-FFF2-40B4-BE49-F238E27FC236}">
                <a16:creationId xmlns:a16="http://schemas.microsoft.com/office/drawing/2014/main" id="{BD0BD0BE-750C-38C2-3058-A9BA0FEE9AC0}"/>
              </a:ext>
            </a:extLst>
          </p:cNvPr>
          <p:cNvPicPr>
            <a:picLocks noChangeAspect="1" noChangeArrowheads="1"/>
          </p:cNvPicPr>
          <p:nvPr/>
        </p:nvPicPr>
        <p:blipFill>
          <a:blip r:embed="rId2">
            <a:alphaModFix amt="18000"/>
            <a:extLst>
              <a:ext uri="{28A0092B-C50C-407E-A947-70E740481C1C}">
                <a14:useLocalDpi xmlns:a14="http://schemas.microsoft.com/office/drawing/2010/main" val="0"/>
              </a:ext>
            </a:extLst>
          </a:blip>
          <a:srcRect/>
          <a:stretch>
            <a:fillRect/>
          </a:stretch>
        </p:blipFill>
        <p:spPr bwMode="auto">
          <a:xfrm>
            <a:off x="0" y="0"/>
            <a:ext cx="1226082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211830F-06C2-1EB7-5028-1E913C081358}"/>
              </a:ext>
            </a:extLst>
          </p:cNvPr>
          <p:cNvSpPr txBox="1"/>
          <p:nvPr/>
        </p:nvSpPr>
        <p:spPr>
          <a:xfrm>
            <a:off x="5102942" y="216307"/>
            <a:ext cx="1917290" cy="403125"/>
          </a:xfrm>
          <a:prstGeom prst="rect">
            <a:avLst/>
          </a:prstGeom>
          <a:noFill/>
        </p:spPr>
        <p:txBody>
          <a:bodyPr wrap="square" rtlCol="0">
            <a:spAutoFit/>
          </a:bodyPr>
          <a:lstStyle/>
          <a:p>
            <a:pPr algn="ctr"/>
            <a:r>
              <a:rPr lang="en-US" sz="2000" b="1" dirty="0">
                <a:latin typeface="Algerian" panose="04020705040A02060702" pitchFamily="82" charset="0"/>
              </a:rPr>
              <a:t>TASK 3</a:t>
            </a:r>
            <a:endParaRPr lang="en-IN" sz="2000" b="1" dirty="0">
              <a:latin typeface="Algerian" panose="04020705040A02060702" pitchFamily="82" charset="0"/>
            </a:endParaRPr>
          </a:p>
        </p:txBody>
      </p:sp>
      <p:sp>
        <p:nvSpPr>
          <p:cNvPr id="4" name="TextBox 3">
            <a:extLst>
              <a:ext uri="{FF2B5EF4-FFF2-40B4-BE49-F238E27FC236}">
                <a16:creationId xmlns:a16="http://schemas.microsoft.com/office/drawing/2014/main" id="{9E61F440-842B-6696-E568-3E12F63B825A}"/>
              </a:ext>
            </a:extLst>
          </p:cNvPr>
          <p:cNvSpPr txBox="1"/>
          <p:nvPr/>
        </p:nvSpPr>
        <p:spPr>
          <a:xfrm>
            <a:off x="376083" y="831807"/>
            <a:ext cx="6209070" cy="307777"/>
          </a:xfrm>
          <a:prstGeom prst="rect">
            <a:avLst/>
          </a:prstGeom>
          <a:noFill/>
        </p:spPr>
        <p:txBody>
          <a:bodyPr wrap="square">
            <a:spAutoFit/>
          </a:bodyPr>
          <a:lstStyle/>
          <a:p>
            <a:r>
              <a:rPr lang="en-US" sz="1400" dirty="0">
                <a:latin typeface="Arial Black" panose="020B0A04020102020204" pitchFamily="34" charset="0"/>
              </a:rPr>
              <a:t>Analyzing Customer Segmentation Based on Spending</a:t>
            </a:r>
            <a:endParaRPr lang="en-IN" sz="1400" b="1" dirty="0">
              <a:latin typeface="Arial Black" panose="020B0A04020102020204" pitchFamily="34" charset="0"/>
            </a:endParaRPr>
          </a:p>
        </p:txBody>
      </p:sp>
      <p:sp>
        <p:nvSpPr>
          <p:cNvPr id="5" name="TextBox 4">
            <a:extLst>
              <a:ext uri="{FF2B5EF4-FFF2-40B4-BE49-F238E27FC236}">
                <a16:creationId xmlns:a16="http://schemas.microsoft.com/office/drawing/2014/main" id="{E3C9686A-4ECC-2D82-90AF-6030A8ECCB15}"/>
              </a:ext>
            </a:extLst>
          </p:cNvPr>
          <p:cNvSpPr txBox="1"/>
          <p:nvPr/>
        </p:nvSpPr>
        <p:spPr>
          <a:xfrm>
            <a:off x="376083" y="2325788"/>
            <a:ext cx="2802193" cy="338554"/>
          </a:xfrm>
          <a:prstGeom prst="rect">
            <a:avLst/>
          </a:prstGeom>
          <a:noFill/>
        </p:spPr>
        <p:txBody>
          <a:bodyPr wrap="square" rtlCol="0">
            <a:spAutoFit/>
          </a:bodyPr>
          <a:lstStyle/>
          <a:p>
            <a:r>
              <a:rPr lang="en-US" sz="1600" b="1" dirty="0">
                <a:latin typeface="Algerian" panose="04020705040A02060702" pitchFamily="82" charset="0"/>
              </a:rPr>
              <a:t>QUERY:-</a:t>
            </a:r>
            <a:endParaRPr lang="en-IN" sz="1600" b="1" dirty="0">
              <a:latin typeface="Algerian" panose="04020705040A02060702" pitchFamily="82" charset="0"/>
            </a:endParaRPr>
          </a:p>
        </p:txBody>
      </p:sp>
      <p:sp>
        <p:nvSpPr>
          <p:cNvPr id="7" name="TextBox 6">
            <a:extLst>
              <a:ext uri="{FF2B5EF4-FFF2-40B4-BE49-F238E27FC236}">
                <a16:creationId xmlns:a16="http://schemas.microsoft.com/office/drawing/2014/main" id="{BC0D7828-863D-6A5D-1B01-A6A65AA76871}"/>
              </a:ext>
            </a:extLst>
          </p:cNvPr>
          <p:cNvSpPr txBox="1"/>
          <p:nvPr/>
        </p:nvSpPr>
        <p:spPr>
          <a:xfrm>
            <a:off x="474405" y="2892502"/>
            <a:ext cx="5260260" cy="3231654"/>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select *from </a:t>
            </a:r>
            <a:r>
              <a:rPr lang="en-US" sz="1200" dirty="0" err="1">
                <a:latin typeface="Courier New" panose="02070309020205020404" pitchFamily="49" charset="0"/>
                <a:cs typeface="Courier New" panose="02070309020205020404" pitchFamily="49" charset="0"/>
              </a:rPr>
              <a:t>walmartsales</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with </a:t>
            </a:r>
            <a:r>
              <a:rPr lang="en-US" sz="1200" dirty="0" err="1">
                <a:latin typeface="Courier New" panose="02070309020205020404" pitchFamily="49" charset="0"/>
                <a:cs typeface="Courier New" panose="02070309020205020404" pitchFamily="49" charset="0"/>
              </a:rPr>
              <a:t>avgspendcus</a:t>
            </a:r>
            <a:r>
              <a:rPr lang="en-US" sz="1200" dirty="0">
                <a:latin typeface="Courier New" panose="02070309020205020404" pitchFamily="49" charset="0"/>
                <a:cs typeface="Courier New" panose="02070309020205020404" pitchFamily="49" charset="0"/>
              </a:rPr>
              <a:t> as </a:t>
            </a:r>
          </a:p>
          <a:p>
            <a:r>
              <a:rPr lang="en-US" sz="1200" dirty="0">
                <a:latin typeface="Courier New" panose="02070309020205020404" pitchFamily="49" charset="0"/>
                <a:cs typeface="Courier New" panose="02070309020205020404" pitchFamily="49" charset="0"/>
              </a:rPr>
              <a:t>(select </a:t>
            </a:r>
          </a:p>
          <a:p>
            <a:r>
              <a:rPr lang="en-US" sz="1200" dirty="0">
                <a:latin typeface="Courier New" panose="02070309020205020404" pitchFamily="49" charset="0"/>
                <a:cs typeface="Courier New" panose="02070309020205020404" pitchFamily="49" charset="0"/>
              </a:rPr>
              <a:t>    `Customer ID`,  </a:t>
            </a:r>
          </a:p>
          <a:p>
            <a:r>
              <a:rPr lang="en-US" sz="1200" dirty="0">
                <a:latin typeface="Courier New" panose="02070309020205020404" pitchFamily="49" charset="0"/>
                <a:cs typeface="Courier New" panose="02070309020205020404" pitchFamily="49" charset="0"/>
              </a:rPr>
              <a:t>      Avg(Total) as </a:t>
            </a:r>
            <a:r>
              <a:rPr lang="en-US" sz="1200" dirty="0" err="1">
                <a:latin typeface="Courier New" panose="02070309020205020404" pitchFamily="49" charset="0"/>
                <a:cs typeface="Courier New" panose="02070309020205020404" pitchFamily="49" charset="0"/>
              </a:rPr>
              <a:t>avgspend</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walmartsales</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group by `Customer ID`) </a:t>
            </a:r>
          </a:p>
          <a:p>
            <a:r>
              <a:rPr lang="en-US" sz="1200" dirty="0">
                <a:latin typeface="Courier New" panose="02070309020205020404" pitchFamily="49" charset="0"/>
                <a:cs typeface="Courier New" panose="02070309020205020404" pitchFamily="49" charset="0"/>
              </a:rPr>
              <a:t>SELECT </a:t>
            </a:r>
          </a:p>
          <a:p>
            <a:r>
              <a:rPr lang="en-US" sz="1200" dirty="0">
                <a:latin typeface="Courier New" panose="02070309020205020404" pitchFamily="49" charset="0"/>
                <a:cs typeface="Courier New" panose="02070309020205020404" pitchFamily="49" charset="0"/>
              </a:rPr>
              <a:t>        `Customer ID`,</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avgspend</a:t>
            </a:r>
            <a:r>
              <a:rPr lang="en-US" sz="1200" dirty="0">
                <a:latin typeface="Courier New" panose="02070309020205020404" pitchFamily="49" charset="0"/>
                <a:cs typeface="Courier New" panose="02070309020205020404" pitchFamily="49" charset="0"/>
              </a:rPr>
              <a:t> as </a:t>
            </a:r>
            <a:r>
              <a:rPr lang="en-US" sz="1200" dirty="0" err="1">
                <a:latin typeface="Courier New" panose="02070309020205020404" pitchFamily="49" charset="0"/>
                <a:cs typeface="Courier New" panose="02070309020205020404" pitchFamily="49" charset="0"/>
              </a:rPr>
              <a:t>averagespending</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CASE</a:t>
            </a:r>
          </a:p>
          <a:p>
            <a:r>
              <a:rPr lang="en-US" sz="1200" dirty="0">
                <a:latin typeface="Courier New" panose="02070309020205020404" pitchFamily="49" charset="0"/>
                <a:cs typeface="Courier New" panose="02070309020205020404" pitchFamily="49" charset="0"/>
              </a:rPr>
              <a:t>    WHEN </a:t>
            </a:r>
            <a:r>
              <a:rPr lang="en-US" sz="1200" dirty="0" err="1">
                <a:latin typeface="Courier New" panose="02070309020205020404" pitchFamily="49" charset="0"/>
                <a:cs typeface="Courier New" panose="02070309020205020404" pitchFamily="49" charset="0"/>
              </a:rPr>
              <a:t>avgspend</a:t>
            </a:r>
            <a:r>
              <a:rPr lang="en-US" sz="1200" dirty="0">
                <a:latin typeface="Courier New" panose="02070309020205020404" pitchFamily="49" charset="0"/>
                <a:cs typeface="Courier New" panose="02070309020205020404" pitchFamily="49" charset="0"/>
              </a:rPr>
              <a:t> between 260 AND 300 THEN 'LOW’ </a:t>
            </a:r>
          </a:p>
          <a:p>
            <a:r>
              <a:rPr lang="en-US" sz="1200" dirty="0">
                <a:latin typeface="Courier New" panose="02070309020205020404" pitchFamily="49" charset="0"/>
                <a:cs typeface="Courier New" panose="02070309020205020404" pitchFamily="49" charset="0"/>
              </a:rPr>
              <a:t>    WHEN </a:t>
            </a:r>
            <a:r>
              <a:rPr lang="en-US" sz="1200" dirty="0" err="1">
                <a:latin typeface="Courier New" panose="02070309020205020404" pitchFamily="49" charset="0"/>
                <a:cs typeface="Courier New" panose="02070309020205020404" pitchFamily="49" charset="0"/>
              </a:rPr>
              <a:t>avgspend</a:t>
            </a:r>
            <a:r>
              <a:rPr lang="en-US" sz="1200" dirty="0">
                <a:latin typeface="Courier New" panose="02070309020205020404" pitchFamily="49" charset="0"/>
                <a:cs typeface="Courier New" panose="02070309020205020404" pitchFamily="49" charset="0"/>
              </a:rPr>
              <a:t> between 301 AND 350 THEN 'MEDIUM'    </a:t>
            </a:r>
          </a:p>
          <a:p>
            <a:r>
              <a:rPr lang="en-US" sz="1200" dirty="0">
                <a:latin typeface="Courier New" panose="02070309020205020404" pitchFamily="49" charset="0"/>
                <a:cs typeface="Courier New" panose="02070309020205020404" pitchFamily="49" charset="0"/>
              </a:rPr>
              <a:t> ELSE 'HIGH'     </a:t>
            </a:r>
          </a:p>
          <a:p>
            <a:r>
              <a:rPr lang="en-US" sz="1200" dirty="0">
                <a:latin typeface="Courier New" panose="02070309020205020404" pitchFamily="49" charset="0"/>
                <a:cs typeface="Courier New" panose="02070309020205020404" pitchFamily="49" charset="0"/>
              </a:rPr>
              <a:t> End as `category wise spending`</a:t>
            </a:r>
          </a:p>
          <a:p>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avgspendcus</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order by </a:t>
            </a:r>
            <a:r>
              <a:rPr lang="en-US" sz="1200" dirty="0" err="1">
                <a:latin typeface="Courier New" panose="02070309020205020404" pitchFamily="49" charset="0"/>
                <a:cs typeface="Courier New" panose="02070309020205020404" pitchFamily="49" charset="0"/>
              </a:rPr>
              <a:t>avgspend</a:t>
            </a:r>
            <a:r>
              <a:rPr lang="en-US" sz="1200" dirty="0">
                <a:latin typeface="Courier New" panose="02070309020205020404" pitchFamily="49" charset="0"/>
                <a:cs typeface="Courier New" panose="02070309020205020404" pitchFamily="49" charset="0"/>
              </a:rPr>
              <a:t> desc;</a:t>
            </a:r>
            <a:endParaRPr lang="en-IN" sz="1200"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23765524-F04F-4EA2-1F1B-EFB3B8F10093}"/>
              </a:ext>
            </a:extLst>
          </p:cNvPr>
          <p:cNvSpPr txBox="1"/>
          <p:nvPr/>
        </p:nvSpPr>
        <p:spPr>
          <a:xfrm>
            <a:off x="376083" y="1235329"/>
            <a:ext cx="9180872" cy="923330"/>
          </a:xfrm>
          <a:prstGeom prst="rect">
            <a:avLst/>
          </a:prstGeom>
          <a:noFill/>
        </p:spPr>
        <p:txBody>
          <a:bodyPr wrap="square" rtlCol="0">
            <a:spAutoFit/>
          </a:bodyPr>
          <a:lstStyle/>
          <a:p>
            <a:r>
              <a:rPr lang="en-US" dirty="0"/>
              <a:t>Analyzing customer segmentation based on spending means looking at how much different groups of customers spend and grouping them accordingly. This helps businesses understand who their big spenders are and how to better serve each group.</a:t>
            </a:r>
            <a:endParaRPr lang="en-IN" dirty="0"/>
          </a:p>
        </p:txBody>
      </p:sp>
    </p:spTree>
    <p:extLst>
      <p:ext uri="{BB962C8B-B14F-4D97-AF65-F5344CB8AC3E}">
        <p14:creationId xmlns:p14="http://schemas.microsoft.com/office/powerpoint/2010/main" val="2012198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DB1E2-0AAD-794B-71B6-9259754915E1}"/>
            </a:ext>
          </a:extLst>
        </p:cNvPr>
        <p:cNvGrpSpPr/>
        <p:nvPr/>
      </p:nvGrpSpPr>
      <p:grpSpPr>
        <a:xfrm>
          <a:off x="0" y="0"/>
          <a:ext cx="0" cy="0"/>
          <a:chOff x="0" y="0"/>
          <a:chExt cx="0" cy="0"/>
        </a:xfrm>
      </p:grpSpPr>
      <p:pic>
        <p:nvPicPr>
          <p:cNvPr id="1026" name="Picture 2" descr="Gradient Background">
            <a:extLst>
              <a:ext uri="{FF2B5EF4-FFF2-40B4-BE49-F238E27FC236}">
                <a16:creationId xmlns:a16="http://schemas.microsoft.com/office/drawing/2014/main" id="{1213E307-E0A5-C974-74FD-0D9104B08D05}"/>
              </a:ext>
            </a:extLst>
          </p:cNvPr>
          <p:cNvPicPr>
            <a:picLocks noChangeAspect="1" noChangeArrowheads="1"/>
          </p:cNvPicPr>
          <p:nvPr/>
        </p:nvPicPr>
        <p:blipFill>
          <a:blip r:embed="rId2">
            <a:alphaModFix amt="18000"/>
            <a:extLst>
              <a:ext uri="{28A0092B-C50C-407E-A947-70E740481C1C}">
                <a14:useLocalDpi xmlns:a14="http://schemas.microsoft.com/office/drawing/2010/main" val="0"/>
              </a:ext>
            </a:extLst>
          </a:blip>
          <a:srcRect/>
          <a:stretch>
            <a:fillRect/>
          </a:stretch>
        </p:blipFill>
        <p:spPr bwMode="auto">
          <a:xfrm>
            <a:off x="-68826" y="0"/>
            <a:ext cx="1226082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539517E-241D-9129-1B06-366892ED474B}"/>
              </a:ext>
            </a:extLst>
          </p:cNvPr>
          <p:cNvSpPr txBox="1"/>
          <p:nvPr/>
        </p:nvSpPr>
        <p:spPr>
          <a:xfrm>
            <a:off x="324466" y="304800"/>
            <a:ext cx="1307690" cy="369332"/>
          </a:xfrm>
          <a:prstGeom prst="rect">
            <a:avLst/>
          </a:prstGeom>
          <a:noFill/>
        </p:spPr>
        <p:txBody>
          <a:bodyPr wrap="square" rtlCol="0">
            <a:spAutoFit/>
          </a:bodyPr>
          <a:lstStyle/>
          <a:p>
            <a:r>
              <a:rPr lang="en-US" b="1" dirty="0">
                <a:latin typeface="Algerian" panose="04020705040A02060702" pitchFamily="82" charset="0"/>
              </a:rPr>
              <a:t>OUTPUT:-</a:t>
            </a:r>
            <a:endParaRPr lang="en-IN" b="1" dirty="0">
              <a:latin typeface="Algerian" panose="04020705040A02060702" pitchFamily="82" charset="0"/>
            </a:endParaRPr>
          </a:p>
        </p:txBody>
      </p:sp>
      <p:sp>
        <p:nvSpPr>
          <p:cNvPr id="4" name="TextBox 3">
            <a:extLst>
              <a:ext uri="{FF2B5EF4-FFF2-40B4-BE49-F238E27FC236}">
                <a16:creationId xmlns:a16="http://schemas.microsoft.com/office/drawing/2014/main" id="{08B78CAB-C658-8042-9E13-F4139ED25B70}"/>
              </a:ext>
            </a:extLst>
          </p:cNvPr>
          <p:cNvSpPr txBox="1"/>
          <p:nvPr/>
        </p:nvSpPr>
        <p:spPr>
          <a:xfrm>
            <a:off x="5019368" y="263181"/>
            <a:ext cx="2084438" cy="369332"/>
          </a:xfrm>
          <a:prstGeom prst="rect">
            <a:avLst/>
          </a:prstGeom>
          <a:noFill/>
        </p:spPr>
        <p:txBody>
          <a:bodyPr wrap="square" rtlCol="0">
            <a:spAutoFit/>
          </a:bodyPr>
          <a:lstStyle/>
          <a:p>
            <a:r>
              <a:rPr lang="en-US" b="1" dirty="0">
                <a:latin typeface="Algerian" panose="04020705040A02060702" pitchFamily="82" charset="0"/>
              </a:rPr>
              <a:t>VISUAL:-</a:t>
            </a:r>
            <a:endParaRPr lang="en-IN" b="1" dirty="0">
              <a:latin typeface="Algerian" panose="04020705040A02060702" pitchFamily="82" charset="0"/>
            </a:endParaRPr>
          </a:p>
        </p:txBody>
      </p:sp>
      <p:pic>
        <p:nvPicPr>
          <p:cNvPr id="5" name="Picture 4">
            <a:extLst>
              <a:ext uri="{FF2B5EF4-FFF2-40B4-BE49-F238E27FC236}">
                <a16:creationId xmlns:a16="http://schemas.microsoft.com/office/drawing/2014/main" id="{1EA8CBF5-EA55-341A-6703-531A67C17BC1}"/>
              </a:ext>
            </a:extLst>
          </p:cNvPr>
          <p:cNvPicPr>
            <a:picLocks noChangeAspect="1"/>
          </p:cNvPicPr>
          <p:nvPr/>
        </p:nvPicPr>
        <p:blipFill>
          <a:blip r:embed="rId3"/>
          <a:stretch>
            <a:fillRect/>
          </a:stretch>
        </p:blipFill>
        <p:spPr>
          <a:xfrm>
            <a:off x="403125" y="674132"/>
            <a:ext cx="4385185" cy="3445416"/>
          </a:xfrm>
          <a:prstGeom prst="rect">
            <a:avLst/>
          </a:prstGeom>
        </p:spPr>
      </p:pic>
      <p:pic>
        <p:nvPicPr>
          <p:cNvPr id="9" name="Picture 8">
            <a:extLst>
              <a:ext uri="{FF2B5EF4-FFF2-40B4-BE49-F238E27FC236}">
                <a16:creationId xmlns:a16="http://schemas.microsoft.com/office/drawing/2014/main" id="{1FAD0909-D3B8-E4EA-E898-2005C00BDEFA}"/>
              </a:ext>
            </a:extLst>
          </p:cNvPr>
          <p:cNvPicPr>
            <a:picLocks noChangeAspect="1"/>
          </p:cNvPicPr>
          <p:nvPr/>
        </p:nvPicPr>
        <p:blipFill>
          <a:blip r:embed="rId4"/>
          <a:stretch>
            <a:fillRect/>
          </a:stretch>
        </p:blipFill>
        <p:spPr>
          <a:xfrm>
            <a:off x="5019368" y="624828"/>
            <a:ext cx="6848166" cy="5225366"/>
          </a:xfrm>
          <a:prstGeom prst="rect">
            <a:avLst/>
          </a:prstGeom>
        </p:spPr>
      </p:pic>
    </p:spTree>
    <p:extLst>
      <p:ext uri="{BB962C8B-B14F-4D97-AF65-F5344CB8AC3E}">
        <p14:creationId xmlns:p14="http://schemas.microsoft.com/office/powerpoint/2010/main" val="222308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93529-0216-DB12-C526-213A634D5C75}"/>
            </a:ext>
          </a:extLst>
        </p:cNvPr>
        <p:cNvGrpSpPr/>
        <p:nvPr/>
      </p:nvGrpSpPr>
      <p:grpSpPr>
        <a:xfrm>
          <a:off x="0" y="0"/>
          <a:ext cx="0" cy="0"/>
          <a:chOff x="0" y="0"/>
          <a:chExt cx="0" cy="0"/>
        </a:xfrm>
      </p:grpSpPr>
      <p:pic>
        <p:nvPicPr>
          <p:cNvPr id="1026" name="Picture 2" descr="Gradient Background">
            <a:extLst>
              <a:ext uri="{FF2B5EF4-FFF2-40B4-BE49-F238E27FC236}">
                <a16:creationId xmlns:a16="http://schemas.microsoft.com/office/drawing/2014/main" id="{8E0F33FB-1033-66D3-553E-428478E9669A}"/>
              </a:ext>
            </a:extLst>
          </p:cNvPr>
          <p:cNvPicPr>
            <a:picLocks noChangeAspect="1" noChangeArrowheads="1"/>
          </p:cNvPicPr>
          <p:nvPr/>
        </p:nvPicPr>
        <p:blipFill>
          <a:blip r:embed="rId2">
            <a:alphaModFix amt="18000"/>
            <a:extLst>
              <a:ext uri="{28A0092B-C50C-407E-A947-70E740481C1C}">
                <a14:useLocalDpi xmlns:a14="http://schemas.microsoft.com/office/drawing/2010/main" val="0"/>
              </a:ext>
            </a:extLst>
          </a:blip>
          <a:srcRect/>
          <a:stretch>
            <a:fillRect/>
          </a:stretch>
        </p:blipFill>
        <p:spPr bwMode="auto">
          <a:xfrm>
            <a:off x="0" y="0"/>
            <a:ext cx="1226082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5C29F94-ACAF-2697-F7C3-CC863E5F16D9}"/>
              </a:ext>
            </a:extLst>
          </p:cNvPr>
          <p:cNvSpPr txBox="1"/>
          <p:nvPr/>
        </p:nvSpPr>
        <p:spPr>
          <a:xfrm>
            <a:off x="5102942" y="216307"/>
            <a:ext cx="1917290" cy="403125"/>
          </a:xfrm>
          <a:prstGeom prst="rect">
            <a:avLst/>
          </a:prstGeom>
          <a:noFill/>
        </p:spPr>
        <p:txBody>
          <a:bodyPr wrap="square" rtlCol="0">
            <a:spAutoFit/>
          </a:bodyPr>
          <a:lstStyle/>
          <a:p>
            <a:pPr algn="ctr"/>
            <a:r>
              <a:rPr lang="en-US" sz="2000" b="1" dirty="0">
                <a:latin typeface="Algerian" panose="04020705040A02060702" pitchFamily="82" charset="0"/>
              </a:rPr>
              <a:t>TASK 4</a:t>
            </a:r>
            <a:endParaRPr lang="en-IN" sz="2000" b="1" dirty="0">
              <a:latin typeface="Algerian" panose="04020705040A02060702" pitchFamily="82" charset="0"/>
            </a:endParaRPr>
          </a:p>
        </p:txBody>
      </p:sp>
      <p:sp>
        <p:nvSpPr>
          <p:cNvPr id="4" name="TextBox 3">
            <a:extLst>
              <a:ext uri="{FF2B5EF4-FFF2-40B4-BE49-F238E27FC236}">
                <a16:creationId xmlns:a16="http://schemas.microsoft.com/office/drawing/2014/main" id="{ADFC1568-FA12-94DF-8B9D-6ED421A7BE0A}"/>
              </a:ext>
            </a:extLst>
          </p:cNvPr>
          <p:cNvSpPr txBox="1"/>
          <p:nvPr/>
        </p:nvSpPr>
        <p:spPr>
          <a:xfrm>
            <a:off x="270388" y="950720"/>
            <a:ext cx="6209070" cy="307777"/>
          </a:xfrm>
          <a:prstGeom prst="rect">
            <a:avLst/>
          </a:prstGeom>
          <a:noFill/>
        </p:spPr>
        <p:txBody>
          <a:bodyPr wrap="square">
            <a:spAutoFit/>
          </a:bodyPr>
          <a:lstStyle/>
          <a:p>
            <a:r>
              <a:rPr lang="en-US" sz="1400" dirty="0">
                <a:latin typeface="Arial Black" panose="020B0A04020102020204" pitchFamily="34" charset="0"/>
              </a:rPr>
              <a:t>Detecting Anomalies in Sales Transactions </a:t>
            </a:r>
            <a:endParaRPr lang="en-IN" sz="1400" b="1" dirty="0">
              <a:latin typeface="Arial Black" panose="020B0A04020102020204" pitchFamily="34" charset="0"/>
            </a:endParaRPr>
          </a:p>
        </p:txBody>
      </p:sp>
      <p:sp>
        <p:nvSpPr>
          <p:cNvPr id="5" name="TextBox 4">
            <a:extLst>
              <a:ext uri="{FF2B5EF4-FFF2-40B4-BE49-F238E27FC236}">
                <a16:creationId xmlns:a16="http://schemas.microsoft.com/office/drawing/2014/main" id="{9CE63ACF-2B63-FB07-3053-49DA4B4937B7}"/>
              </a:ext>
            </a:extLst>
          </p:cNvPr>
          <p:cNvSpPr txBox="1"/>
          <p:nvPr/>
        </p:nvSpPr>
        <p:spPr>
          <a:xfrm>
            <a:off x="204020" y="1904895"/>
            <a:ext cx="2802193" cy="338554"/>
          </a:xfrm>
          <a:prstGeom prst="rect">
            <a:avLst/>
          </a:prstGeom>
          <a:noFill/>
        </p:spPr>
        <p:txBody>
          <a:bodyPr wrap="square" rtlCol="0">
            <a:spAutoFit/>
          </a:bodyPr>
          <a:lstStyle/>
          <a:p>
            <a:r>
              <a:rPr lang="en-US" sz="1600" b="1" dirty="0">
                <a:latin typeface="Algerian" panose="04020705040A02060702" pitchFamily="82" charset="0"/>
              </a:rPr>
              <a:t>QUERY:-</a:t>
            </a:r>
            <a:endParaRPr lang="en-IN" sz="1600" b="1" dirty="0">
              <a:latin typeface="Algerian" panose="04020705040A02060702" pitchFamily="82" charset="0"/>
            </a:endParaRPr>
          </a:p>
        </p:txBody>
      </p:sp>
      <p:sp>
        <p:nvSpPr>
          <p:cNvPr id="7" name="TextBox 6">
            <a:extLst>
              <a:ext uri="{FF2B5EF4-FFF2-40B4-BE49-F238E27FC236}">
                <a16:creationId xmlns:a16="http://schemas.microsoft.com/office/drawing/2014/main" id="{744EB0A3-BF6E-9CA0-6EF0-A3E5A6B58E70}"/>
              </a:ext>
            </a:extLst>
          </p:cNvPr>
          <p:cNvSpPr txBox="1"/>
          <p:nvPr/>
        </p:nvSpPr>
        <p:spPr>
          <a:xfrm>
            <a:off x="282678" y="2307601"/>
            <a:ext cx="6971072" cy="2862322"/>
          </a:xfrm>
          <a:prstGeom prst="rect">
            <a:avLst/>
          </a:prstGeom>
          <a:noFill/>
        </p:spPr>
        <p:txBody>
          <a:bodyPr wrap="square" rtlCol="0">
            <a:spAutoFit/>
          </a:bodyPr>
          <a:lstStyle/>
          <a:p>
            <a:r>
              <a:rPr lang="en-IN" sz="1200" dirty="0">
                <a:latin typeface="Courier New" panose="02070309020205020404" pitchFamily="49" charset="0"/>
                <a:cs typeface="Courier New" panose="02070309020205020404" pitchFamily="49" charset="0"/>
              </a:rPr>
              <a:t>WITH </a:t>
            </a:r>
            <a:r>
              <a:rPr lang="en-IN" sz="1200" dirty="0" err="1">
                <a:latin typeface="Courier New" panose="02070309020205020404" pitchFamily="49" charset="0"/>
                <a:cs typeface="Courier New" panose="02070309020205020404" pitchFamily="49" charset="0"/>
              </a:rPr>
              <a:t>ProductLineAverage</a:t>
            </a:r>
            <a:r>
              <a:rPr lang="en-IN" sz="1200" dirty="0">
                <a:latin typeface="Courier New" panose="02070309020205020404" pitchFamily="49" charset="0"/>
                <a:cs typeface="Courier New" panose="02070309020205020404" pitchFamily="49" charset="0"/>
              </a:rPr>
              <a:t> AS </a:t>
            </a:r>
          </a:p>
          <a:p>
            <a:r>
              <a:rPr lang="en-IN" sz="1200" dirty="0">
                <a:latin typeface="Courier New" panose="02070309020205020404" pitchFamily="49" charset="0"/>
                <a:cs typeface="Courier New" panose="02070309020205020404" pitchFamily="49" charset="0"/>
              </a:rPr>
              <a:t>(SELECT `Product line`, AVG(Total) AS </a:t>
            </a:r>
            <a:r>
              <a:rPr lang="en-IN" sz="1200" dirty="0" err="1">
                <a:latin typeface="Courier New" panose="02070309020205020404" pitchFamily="49" charset="0"/>
                <a:cs typeface="Courier New" panose="02070309020205020404" pitchFamily="49" charset="0"/>
              </a:rPr>
              <a:t>avg_sales</a:t>
            </a:r>
            <a:r>
              <a:rPr lang="en-IN" sz="1200" dirty="0">
                <a:latin typeface="Courier New" panose="02070309020205020404" pitchFamily="49" charset="0"/>
                <a:cs typeface="Courier New" panose="02070309020205020404" pitchFamily="49" charset="0"/>
              </a:rPr>
              <a:t>  FROM </a:t>
            </a:r>
            <a:r>
              <a:rPr lang="en-IN" sz="1200" dirty="0" err="1">
                <a:latin typeface="Courier New" panose="02070309020205020404" pitchFamily="49" charset="0"/>
                <a:cs typeface="Courier New" panose="02070309020205020404" pitchFamily="49" charset="0"/>
              </a:rPr>
              <a:t>walmartsales</a:t>
            </a:r>
            <a:r>
              <a:rPr lang="en-IN" sz="1200" dirty="0">
                <a:latin typeface="Courier New" panose="02070309020205020404" pitchFamily="49" charset="0"/>
                <a:cs typeface="Courier New" panose="02070309020205020404" pitchFamily="49" charset="0"/>
              </a:rPr>
              <a:t>    </a:t>
            </a:r>
          </a:p>
          <a:p>
            <a:r>
              <a:rPr lang="en-IN" sz="1200" dirty="0">
                <a:latin typeface="Courier New" panose="02070309020205020404" pitchFamily="49" charset="0"/>
                <a:cs typeface="Courier New" panose="02070309020205020404" pitchFamily="49" charset="0"/>
              </a:rPr>
              <a:t>GROUP BY `Product line`)</a:t>
            </a:r>
          </a:p>
          <a:p>
            <a:r>
              <a:rPr lang="en-IN" sz="1200" dirty="0">
                <a:latin typeface="Courier New" panose="02070309020205020404" pitchFamily="49" charset="0"/>
                <a:cs typeface="Courier New" panose="02070309020205020404" pitchFamily="49" charset="0"/>
              </a:rPr>
              <a:t>SELECT </a:t>
            </a:r>
          </a:p>
          <a:p>
            <a:r>
              <a:rPr lang="en-IN" sz="1200" dirty="0">
                <a:latin typeface="Courier New" panose="02070309020205020404" pitchFamily="49" charset="0"/>
                <a:cs typeface="Courier New" panose="02070309020205020404" pitchFamily="49" charset="0"/>
              </a:rPr>
              <a:t>    </a:t>
            </a:r>
            <a:r>
              <a:rPr lang="en-IN" sz="1200" dirty="0" err="1">
                <a:latin typeface="Courier New" panose="02070309020205020404" pitchFamily="49" charset="0"/>
                <a:cs typeface="Courier New" panose="02070309020205020404" pitchFamily="49" charset="0"/>
              </a:rPr>
              <a:t>w.`Customer</a:t>
            </a:r>
            <a:r>
              <a:rPr lang="en-IN" sz="1200" dirty="0">
                <a:latin typeface="Courier New" panose="02070309020205020404" pitchFamily="49" charset="0"/>
                <a:cs typeface="Courier New" panose="02070309020205020404" pitchFamily="49" charset="0"/>
              </a:rPr>
              <a:t> ID`,</a:t>
            </a:r>
          </a:p>
          <a:p>
            <a:r>
              <a:rPr lang="en-IN" sz="1200" dirty="0">
                <a:latin typeface="Courier New" panose="02070309020205020404" pitchFamily="49" charset="0"/>
                <a:cs typeface="Courier New" panose="02070309020205020404" pitchFamily="49" charset="0"/>
              </a:rPr>
              <a:t>    </a:t>
            </a:r>
            <a:r>
              <a:rPr lang="en-IN" sz="1200" dirty="0" err="1">
                <a:latin typeface="Courier New" panose="02070309020205020404" pitchFamily="49" charset="0"/>
                <a:cs typeface="Courier New" panose="02070309020205020404" pitchFamily="49" charset="0"/>
              </a:rPr>
              <a:t>w.`Product</a:t>
            </a:r>
            <a:r>
              <a:rPr lang="en-IN" sz="1200" dirty="0">
                <a:latin typeface="Courier New" panose="02070309020205020404" pitchFamily="49" charset="0"/>
                <a:cs typeface="Courier New" panose="02070309020205020404" pitchFamily="49" charset="0"/>
              </a:rPr>
              <a:t> line`,</a:t>
            </a:r>
          </a:p>
          <a:p>
            <a:r>
              <a:rPr lang="en-IN" sz="1200" dirty="0">
                <a:latin typeface="Courier New" panose="02070309020205020404" pitchFamily="49" charset="0"/>
                <a:cs typeface="Courier New" panose="02070309020205020404" pitchFamily="49" charset="0"/>
              </a:rPr>
              <a:t>    </a:t>
            </a:r>
            <a:r>
              <a:rPr lang="en-IN" sz="1200" dirty="0" err="1">
                <a:latin typeface="Courier New" panose="02070309020205020404" pitchFamily="49" charset="0"/>
                <a:cs typeface="Courier New" panose="02070309020205020404" pitchFamily="49" charset="0"/>
              </a:rPr>
              <a:t>w.Total</a:t>
            </a:r>
            <a:r>
              <a:rPr lang="en-IN" sz="1200" dirty="0">
                <a:latin typeface="Courier New" panose="02070309020205020404" pitchFamily="49" charset="0"/>
                <a:cs typeface="Courier New" panose="02070309020205020404" pitchFamily="49" charset="0"/>
              </a:rPr>
              <a:t> AS </a:t>
            </a:r>
            <a:r>
              <a:rPr lang="en-IN" sz="1200" dirty="0" err="1">
                <a:latin typeface="Courier New" panose="02070309020205020404" pitchFamily="49" charset="0"/>
                <a:cs typeface="Courier New" panose="02070309020205020404" pitchFamily="49" charset="0"/>
              </a:rPr>
              <a:t>transaction_sales</a:t>
            </a:r>
            <a:r>
              <a:rPr lang="en-IN" sz="1200" dirty="0">
                <a:latin typeface="Courier New" panose="02070309020205020404" pitchFamily="49" charset="0"/>
                <a:cs typeface="Courier New" panose="02070309020205020404" pitchFamily="49" charset="0"/>
              </a:rPr>
              <a:t>,   </a:t>
            </a:r>
          </a:p>
          <a:p>
            <a:r>
              <a:rPr lang="en-IN" sz="1200" dirty="0">
                <a:latin typeface="Courier New" panose="02070309020205020404" pitchFamily="49" charset="0"/>
                <a:cs typeface="Courier New" panose="02070309020205020404" pitchFamily="49" charset="0"/>
              </a:rPr>
              <a:t>    </a:t>
            </a:r>
            <a:r>
              <a:rPr lang="en-IN" sz="1200" dirty="0" err="1">
                <a:latin typeface="Courier New" panose="02070309020205020404" pitchFamily="49" charset="0"/>
                <a:cs typeface="Courier New" panose="02070309020205020404" pitchFamily="49" charset="0"/>
              </a:rPr>
              <a:t>pl.avg_sales</a:t>
            </a:r>
            <a:r>
              <a:rPr lang="en-IN" sz="1200" dirty="0">
                <a:latin typeface="Courier New" panose="02070309020205020404" pitchFamily="49" charset="0"/>
                <a:cs typeface="Courier New" panose="02070309020205020404" pitchFamily="49" charset="0"/>
              </a:rPr>
              <a:t>,    </a:t>
            </a:r>
          </a:p>
          <a:p>
            <a:r>
              <a:rPr lang="en-IN" sz="1200" dirty="0">
                <a:latin typeface="Courier New" panose="02070309020205020404" pitchFamily="49" charset="0"/>
                <a:cs typeface="Courier New" panose="02070309020205020404" pitchFamily="49" charset="0"/>
              </a:rPr>
              <a:t>    ABS(</a:t>
            </a:r>
            <a:r>
              <a:rPr lang="en-IN" sz="1200" dirty="0" err="1">
                <a:latin typeface="Courier New" panose="02070309020205020404" pitchFamily="49" charset="0"/>
                <a:cs typeface="Courier New" panose="02070309020205020404" pitchFamily="49" charset="0"/>
              </a:rPr>
              <a:t>w.Total</a:t>
            </a:r>
            <a:r>
              <a:rPr lang="en-IN" sz="1200" dirty="0">
                <a:latin typeface="Courier New" panose="02070309020205020404" pitchFamily="49" charset="0"/>
                <a:cs typeface="Courier New" panose="02070309020205020404" pitchFamily="49" charset="0"/>
              </a:rPr>
              <a:t> - </a:t>
            </a:r>
            <a:r>
              <a:rPr lang="en-IN" sz="1200" dirty="0" err="1">
                <a:latin typeface="Courier New" panose="02070309020205020404" pitchFamily="49" charset="0"/>
                <a:cs typeface="Courier New" panose="02070309020205020404" pitchFamily="49" charset="0"/>
              </a:rPr>
              <a:t>pl.avg_sales</a:t>
            </a:r>
            <a:r>
              <a:rPr lang="en-IN" sz="1200" dirty="0">
                <a:latin typeface="Courier New" panose="02070309020205020404" pitchFamily="49" charset="0"/>
                <a:cs typeface="Courier New" panose="02070309020205020404" pitchFamily="49" charset="0"/>
              </a:rPr>
              <a:t>) AS </a:t>
            </a:r>
            <a:r>
              <a:rPr lang="en-IN" sz="1200" dirty="0" err="1">
                <a:latin typeface="Courier New" panose="02070309020205020404" pitchFamily="49" charset="0"/>
                <a:cs typeface="Courier New" panose="02070309020205020404" pitchFamily="49" charset="0"/>
              </a:rPr>
              <a:t>difference_from_avg</a:t>
            </a:r>
            <a:r>
              <a:rPr lang="en-IN" sz="1200" dirty="0">
                <a:latin typeface="Courier New" panose="02070309020205020404" pitchFamily="49" charset="0"/>
                <a:cs typeface="Courier New" panose="02070309020205020404" pitchFamily="49" charset="0"/>
              </a:rPr>
              <a:t>,    </a:t>
            </a:r>
          </a:p>
          <a:p>
            <a:r>
              <a:rPr lang="en-IN" sz="1200" dirty="0">
                <a:latin typeface="Courier New" panose="02070309020205020404" pitchFamily="49" charset="0"/>
                <a:cs typeface="Courier New" panose="02070309020205020404" pitchFamily="49" charset="0"/>
              </a:rPr>
              <a:t>CASE WHEN ABS(</a:t>
            </a:r>
            <a:r>
              <a:rPr lang="en-IN" sz="1200" dirty="0" err="1">
                <a:latin typeface="Courier New" panose="02070309020205020404" pitchFamily="49" charset="0"/>
                <a:cs typeface="Courier New" panose="02070309020205020404" pitchFamily="49" charset="0"/>
              </a:rPr>
              <a:t>w.Total</a:t>
            </a:r>
            <a:r>
              <a:rPr lang="en-IN" sz="1200" dirty="0">
                <a:latin typeface="Courier New" panose="02070309020205020404" pitchFamily="49" charset="0"/>
                <a:cs typeface="Courier New" panose="02070309020205020404" pitchFamily="49" charset="0"/>
              </a:rPr>
              <a:t> - </a:t>
            </a:r>
            <a:r>
              <a:rPr lang="en-IN" sz="1200" dirty="0" err="1">
                <a:latin typeface="Courier New" panose="02070309020205020404" pitchFamily="49" charset="0"/>
                <a:cs typeface="Courier New" panose="02070309020205020404" pitchFamily="49" charset="0"/>
              </a:rPr>
              <a:t>pl.avg_sales</a:t>
            </a:r>
            <a:r>
              <a:rPr lang="en-IN" sz="1200" dirty="0">
                <a:latin typeface="Courier New" panose="02070309020205020404" pitchFamily="49" charset="0"/>
                <a:cs typeface="Courier New" panose="02070309020205020404" pitchFamily="49" charset="0"/>
              </a:rPr>
              <a:t>) &gt; </a:t>
            </a:r>
            <a:r>
              <a:rPr lang="en-IN" sz="1200" dirty="0" err="1">
                <a:latin typeface="Courier New" panose="02070309020205020404" pitchFamily="49" charset="0"/>
                <a:cs typeface="Courier New" panose="02070309020205020404" pitchFamily="49" charset="0"/>
              </a:rPr>
              <a:t>pl.avg_sales</a:t>
            </a:r>
            <a:r>
              <a:rPr lang="en-IN" sz="1200" dirty="0">
                <a:latin typeface="Courier New" panose="02070309020205020404" pitchFamily="49" charset="0"/>
                <a:cs typeface="Courier New" panose="02070309020205020404" pitchFamily="49" charset="0"/>
              </a:rPr>
              <a:t> * 1.5 THEN 'Anomaly'         ELSE 'Normal'    </a:t>
            </a:r>
          </a:p>
          <a:p>
            <a:r>
              <a:rPr lang="en-IN" sz="1200" dirty="0">
                <a:latin typeface="Courier New" panose="02070309020205020404" pitchFamily="49" charset="0"/>
                <a:cs typeface="Courier New" panose="02070309020205020404" pitchFamily="49" charset="0"/>
              </a:rPr>
              <a:t>END AS </a:t>
            </a:r>
            <a:r>
              <a:rPr lang="en-IN" sz="1200" dirty="0" err="1">
                <a:latin typeface="Courier New" panose="02070309020205020404" pitchFamily="49" charset="0"/>
                <a:cs typeface="Courier New" panose="02070309020205020404" pitchFamily="49" charset="0"/>
              </a:rPr>
              <a:t>transaction_status</a:t>
            </a:r>
            <a:endParaRPr lang="en-IN" sz="1200" dirty="0">
              <a:latin typeface="Courier New" panose="02070309020205020404" pitchFamily="49" charset="0"/>
              <a:cs typeface="Courier New" panose="02070309020205020404" pitchFamily="49" charset="0"/>
            </a:endParaRPr>
          </a:p>
          <a:p>
            <a:r>
              <a:rPr lang="en-IN" sz="1200" dirty="0">
                <a:latin typeface="Courier New" panose="02070309020205020404" pitchFamily="49" charset="0"/>
                <a:cs typeface="Courier New" panose="02070309020205020404" pitchFamily="49" charset="0"/>
              </a:rPr>
              <a:t>FROM </a:t>
            </a:r>
            <a:r>
              <a:rPr lang="en-IN" sz="1200" dirty="0" err="1">
                <a:latin typeface="Courier New" panose="02070309020205020404" pitchFamily="49" charset="0"/>
                <a:cs typeface="Courier New" panose="02070309020205020404" pitchFamily="49" charset="0"/>
              </a:rPr>
              <a:t>walmartsales</a:t>
            </a:r>
            <a:r>
              <a:rPr lang="en-IN" sz="1200" dirty="0">
                <a:latin typeface="Courier New" panose="02070309020205020404" pitchFamily="49" charset="0"/>
                <a:cs typeface="Courier New" panose="02070309020205020404" pitchFamily="49" charset="0"/>
              </a:rPr>
              <a:t> </a:t>
            </a:r>
            <a:r>
              <a:rPr lang="en-IN" sz="1200" dirty="0" err="1">
                <a:latin typeface="Courier New" panose="02070309020205020404" pitchFamily="49" charset="0"/>
                <a:cs typeface="Courier New" panose="02070309020205020404" pitchFamily="49" charset="0"/>
              </a:rPr>
              <a:t>wJOIN</a:t>
            </a:r>
            <a:r>
              <a:rPr lang="en-IN" sz="1200" dirty="0">
                <a:latin typeface="Courier New" panose="02070309020205020404" pitchFamily="49" charset="0"/>
                <a:cs typeface="Courier New" panose="02070309020205020404" pitchFamily="49" charset="0"/>
              </a:rPr>
              <a:t> </a:t>
            </a:r>
            <a:r>
              <a:rPr lang="en-IN" sz="1200" dirty="0" err="1">
                <a:latin typeface="Courier New" panose="02070309020205020404" pitchFamily="49" charset="0"/>
                <a:cs typeface="Courier New" panose="02070309020205020404" pitchFamily="49" charset="0"/>
              </a:rPr>
              <a:t>ProductLineAverage</a:t>
            </a:r>
            <a:r>
              <a:rPr lang="en-IN" sz="1200" dirty="0">
                <a:latin typeface="Courier New" panose="02070309020205020404" pitchFamily="49" charset="0"/>
                <a:cs typeface="Courier New" panose="02070309020205020404" pitchFamily="49" charset="0"/>
              </a:rPr>
              <a:t> pl </a:t>
            </a:r>
          </a:p>
          <a:p>
            <a:r>
              <a:rPr lang="en-IN" sz="1200" dirty="0">
                <a:latin typeface="Courier New" panose="02070309020205020404" pitchFamily="49" charset="0"/>
                <a:cs typeface="Courier New" panose="02070309020205020404" pitchFamily="49" charset="0"/>
              </a:rPr>
              <a:t>ON </a:t>
            </a:r>
            <a:r>
              <a:rPr lang="en-IN" sz="1200" dirty="0" err="1">
                <a:latin typeface="Courier New" panose="02070309020205020404" pitchFamily="49" charset="0"/>
                <a:cs typeface="Courier New" panose="02070309020205020404" pitchFamily="49" charset="0"/>
              </a:rPr>
              <a:t>w.`Product</a:t>
            </a:r>
            <a:r>
              <a:rPr lang="en-IN" sz="1200" dirty="0">
                <a:latin typeface="Courier New" panose="02070309020205020404" pitchFamily="49" charset="0"/>
                <a:cs typeface="Courier New" panose="02070309020205020404" pitchFamily="49" charset="0"/>
              </a:rPr>
              <a:t> line` = </a:t>
            </a:r>
            <a:r>
              <a:rPr lang="en-IN" sz="1200" dirty="0" err="1">
                <a:latin typeface="Courier New" panose="02070309020205020404" pitchFamily="49" charset="0"/>
                <a:cs typeface="Courier New" panose="02070309020205020404" pitchFamily="49" charset="0"/>
              </a:rPr>
              <a:t>pl.`Product</a:t>
            </a:r>
            <a:r>
              <a:rPr lang="en-IN" sz="1200" dirty="0">
                <a:latin typeface="Courier New" panose="02070309020205020404" pitchFamily="49" charset="0"/>
                <a:cs typeface="Courier New" panose="02070309020205020404" pitchFamily="49" charset="0"/>
              </a:rPr>
              <a:t> line`</a:t>
            </a:r>
          </a:p>
          <a:p>
            <a:r>
              <a:rPr lang="en-IN" sz="1200" dirty="0">
                <a:latin typeface="Courier New" panose="02070309020205020404" pitchFamily="49" charset="0"/>
                <a:cs typeface="Courier New" panose="02070309020205020404" pitchFamily="49" charset="0"/>
              </a:rPr>
              <a:t>ORDER BY </a:t>
            </a:r>
            <a:r>
              <a:rPr lang="en-IN" sz="1200" dirty="0" err="1">
                <a:latin typeface="Courier New" panose="02070309020205020404" pitchFamily="49" charset="0"/>
                <a:cs typeface="Courier New" panose="02070309020205020404" pitchFamily="49" charset="0"/>
              </a:rPr>
              <a:t>transaction_status</a:t>
            </a:r>
            <a:r>
              <a:rPr lang="en-IN" sz="1200" dirty="0">
                <a:latin typeface="Courier New" panose="02070309020205020404" pitchFamily="49" charset="0"/>
                <a:cs typeface="Courier New" panose="02070309020205020404" pitchFamily="49" charset="0"/>
              </a:rPr>
              <a:t> DESC, </a:t>
            </a:r>
            <a:r>
              <a:rPr lang="en-IN" sz="1200" dirty="0" err="1">
                <a:latin typeface="Courier New" panose="02070309020205020404" pitchFamily="49" charset="0"/>
                <a:cs typeface="Courier New" panose="02070309020205020404" pitchFamily="49" charset="0"/>
              </a:rPr>
              <a:t>transaction_sales</a:t>
            </a:r>
            <a:r>
              <a:rPr lang="en-IN" sz="1200" dirty="0">
                <a:latin typeface="Courier New" panose="02070309020205020404" pitchFamily="49" charset="0"/>
                <a:cs typeface="Courier New" panose="02070309020205020404" pitchFamily="49" charset="0"/>
              </a:rPr>
              <a:t> DESC;</a:t>
            </a:r>
          </a:p>
        </p:txBody>
      </p:sp>
      <p:sp>
        <p:nvSpPr>
          <p:cNvPr id="3" name="TextBox 2">
            <a:extLst>
              <a:ext uri="{FF2B5EF4-FFF2-40B4-BE49-F238E27FC236}">
                <a16:creationId xmlns:a16="http://schemas.microsoft.com/office/drawing/2014/main" id="{61F6173D-871D-198E-51A3-A83D571F8E0E}"/>
              </a:ext>
            </a:extLst>
          </p:cNvPr>
          <p:cNvSpPr txBox="1"/>
          <p:nvPr/>
        </p:nvSpPr>
        <p:spPr>
          <a:xfrm>
            <a:off x="282678" y="1317523"/>
            <a:ext cx="8468032" cy="523220"/>
          </a:xfrm>
          <a:prstGeom prst="rect">
            <a:avLst/>
          </a:prstGeom>
          <a:noFill/>
        </p:spPr>
        <p:txBody>
          <a:bodyPr wrap="square" rtlCol="0">
            <a:spAutoFit/>
          </a:bodyPr>
          <a:lstStyle/>
          <a:p>
            <a:r>
              <a:rPr lang="en-US" sz="1400" dirty="0"/>
              <a:t>Detecting anomalies in sales transactions means spotting unusual or unexpected patterns, like sudden spikes or drops in sales. It helps businesses catch errors, fraud, or unusual customer behavior early.</a:t>
            </a:r>
            <a:endParaRPr lang="en-IN" sz="1400" dirty="0"/>
          </a:p>
        </p:txBody>
      </p:sp>
    </p:spTree>
    <p:extLst>
      <p:ext uri="{BB962C8B-B14F-4D97-AF65-F5344CB8AC3E}">
        <p14:creationId xmlns:p14="http://schemas.microsoft.com/office/powerpoint/2010/main" val="1903779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F7F10-08C3-44BA-3BD9-15538DB1B617}"/>
            </a:ext>
          </a:extLst>
        </p:cNvPr>
        <p:cNvGrpSpPr/>
        <p:nvPr/>
      </p:nvGrpSpPr>
      <p:grpSpPr>
        <a:xfrm>
          <a:off x="0" y="0"/>
          <a:ext cx="0" cy="0"/>
          <a:chOff x="0" y="0"/>
          <a:chExt cx="0" cy="0"/>
        </a:xfrm>
      </p:grpSpPr>
      <p:pic>
        <p:nvPicPr>
          <p:cNvPr id="1026" name="Picture 2" descr="Gradient Background">
            <a:extLst>
              <a:ext uri="{FF2B5EF4-FFF2-40B4-BE49-F238E27FC236}">
                <a16:creationId xmlns:a16="http://schemas.microsoft.com/office/drawing/2014/main" id="{573091C6-E0F8-CB72-187A-7E9DBF38F049}"/>
              </a:ext>
            </a:extLst>
          </p:cNvPr>
          <p:cNvPicPr>
            <a:picLocks noChangeAspect="1" noChangeArrowheads="1"/>
          </p:cNvPicPr>
          <p:nvPr/>
        </p:nvPicPr>
        <p:blipFill>
          <a:blip r:embed="rId2">
            <a:alphaModFix amt="18000"/>
            <a:extLst>
              <a:ext uri="{28A0092B-C50C-407E-A947-70E740481C1C}">
                <a14:useLocalDpi xmlns:a14="http://schemas.microsoft.com/office/drawing/2010/main" val="0"/>
              </a:ext>
            </a:extLst>
          </a:blip>
          <a:srcRect/>
          <a:stretch>
            <a:fillRect/>
          </a:stretch>
        </p:blipFill>
        <p:spPr bwMode="auto">
          <a:xfrm>
            <a:off x="-34413" y="0"/>
            <a:ext cx="1226082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BCB1BA9-44FE-CFDB-3783-C7F7398E6BB6}"/>
              </a:ext>
            </a:extLst>
          </p:cNvPr>
          <p:cNvSpPr txBox="1"/>
          <p:nvPr/>
        </p:nvSpPr>
        <p:spPr>
          <a:xfrm>
            <a:off x="324466" y="304800"/>
            <a:ext cx="1307690" cy="369332"/>
          </a:xfrm>
          <a:prstGeom prst="rect">
            <a:avLst/>
          </a:prstGeom>
          <a:noFill/>
        </p:spPr>
        <p:txBody>
          <a:bodyPr wrap="square" rtlCol="0">
            <a:spAutoFit/>
          </a:bodyPr>
          <a:lstStyle/>
          <a:p>
            <a:r>
              <a:rPr lang="en-US" b="1" dirty="0">
                <a:latin typeface="Algerian" panose="04020705040A02060702" pitchFamily="82" charset="0"/>
              </a:rPr>
              <a:t>OUTPUT:-</a:t>
            </a:r>
            <a:endParaRPr lang="en-IN" b="1" dirty="0">
              <a:latin typeface="Algerian" panose="04020705040A02060702" pitchFamily="82" charset="0"/>
            </a:endParaRPr>
          </a:p>
        </p:txBody>
      </p:sp>
      <p:pic>
        <p:nvPicPr>
          <p:cNvPr id="5" name="Picture 4">
            <a:extLst>
              <a:ext uri="{FF2B5EF4-FFF2-40B4-BE49-F238E27FC236}">
                <a16:creationId xmlns:a16="http://schemas.microsoft.com/office/drawing/2014/main" id="{4DC2498A-1E28-96A0-135A-AC8DCC7E5595}"/>
              </a:ext>
            </a:extLst>
          </p:cNvPr>
          <p:cNvPicPr>
            <a:picLocks noChangeAspect="1"/>
          </p:cNvPicPr>
          <p:nvPr/>
        </p:nvPicPr>
        <p:blipFill>
          <a:blip r:embed="rId3"/>
          <a:stretch>
            <a:fillRect/>
          </a:stretch>
        </p:blipFill>
        <p:spPr>
          <a:xfrm>
            <a:off x="324465" y="796167"/>
            <a:ext cx="5405209" cy="4218285"/>
          </a:xfrm>
          <a:prstGeom prst="rect">
            <a:avLst/>
          </a:prstGeom>
        </p:spPr>
      </p:pic>
      <p:pic>
        <p:nvPicPr>
          <p:cNvPr id="7" name="Picture 6">
            <a:extLst>
              <a:ext uri="{FF2B5EF4-FFF2-40B4-BE49-F238E27FC236}">
                <a16:creationId xmlns:a16="http://schemas.microsoft.com/office/drawing/2014/main" id="{42051A85-DB07-2FBD-9870-4D8D13F58997}"/>
              </a:ext>
            </a:extLst>
          </p:cNvPr>
          <p:cNvPicPr>
            <a:picLocks noChangeAspect="1"/>
          </p:cNvPicPr>
          <p:nvPr/>
        </p:nvPicPr>
        <p:blipFill>
          <a:blip r:embed="rId4"/>
          <a:stretch>
            <a:fillRect/>
          </a:stretch>
        </p:blipFill>
        <p:spPr>
          <a:xfrm>
            <a:off x="5971781" y="796168"/>
            <a:ext cx="6220220" cy="4100296"/>
          </a:xfrm>
          <a:prstGeom prst="rect">
            <a:avLst/>
          </a:prstGeom>
        </p:spPr>
      </p:pic>
      <p:sp>
        <p:nvSpPr>
          <p:cNvPr id="8" name="TextBox 7">
            <a:extLst>
              <a:ext uri="{FF2B5EF4-FFF2-40B4-BE49-F238E27FC236}">
                <a16:creationId xmlns:a16="http://schemas.microsoft.com/office/drawing/2014/main" id="{58A511EB-59A6-640C-C8E1-EFACD20FA07F}"/>
              </a:ext>
            </a:extLst>
          </p:cNvPr>
          <p:cNvSpPr txBox="1"/>
          <p:nvPr/>
        </p:nvSpPr>
        <p:spPr>
          <a:xfrm>
            <a:off x="5919019" y="304800"/>
            <a:ext cx="2212258" cy="369332"/>
          </a:xfrm>
          <a:prstGeom prst="rect">
            <a:avLst/>
          </a:prstGeom>
          <a:noFill/>
        </p:spPr>
        <p:txBody>
          <a:bodyPr wrap="square" rtlCol="0">
            <a:spAutoFit/>
          </a:bodyPr>
          <a:lstStyle/>
          <a:p>
            <a:r>
              <a:rPr lang="en-US" b="1" dirty="0">
                <a:latin typeface="Algerian" panose="04020705040A02060702" pitchFamily="82" charset="0"/>
              </a:rPr>
              <a:t>VISUAL:-</a:t>
            </a:r>
            <a:endParaRPr lang="en-IN" b="1" dirty="0">
              <a:latin typeface="Algerian" panose="04020705040A02060702" pitchFamily="82" charset="0"/>
            </a:endParaRPr>
          </a:p>
        </p:txBody>
      </p:sp>
    </p:spTree>
    <p:extLst>
      <p:ext uri="{BB962C8B-B14F-4D97-AF65-F5344CB8AC3E}">
        <p14:creationId xmlns:p14="http://schemas.microsoft.com/office/powerpoint/2010/main" val="4038529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4DEFE-9250-E34A-843B-E398F9BC3D37}"/>
            </a:ext>
          </a:extLst>
        </p:cNvPr>
        <p:cNvGrpSpPr/>
        <p:nvPr/>
      </p:nvGrpSpPr>
      <p:grpSpPr>
        <a:xfrm>
          <a:off x="0" y="0"/>
          <a:ext cx="0" cy="0"/>
          <a:chOff x="0" y="0"/>
          <a:chExt cx="0" cy="0"/>
        </a:xfrm>
      </p:grpSpPr>
      <p:pic>
        <p:nvPicPr>
          <p:cNvPr id="1026" name="Picture 2" descr="Gradient Background">
            <a:extLst>
              <a:ext uri="{FF2B5EF4-FFF2-40B4-BE49-F238E27FC236}">
                <a16:creationId xmlns:a16="http://schemas.microsoft.com/office/drawing/2014/main" id="{3068528C-05CF-D739-78FD-32AC50D874EC}"/>
              </a:ext>
            </a:extLst>
          </p:cNvPr>
          <p:cNvPicPr>
            <a:picLocks noChangeAspect="1" noChangeArrowheads="1"/>
          </p:cNvPicPr>
          <p:nvPr/>
        </p:nvPicPr>
        <p:blipFill>
          <a:blip r:embed="rId2">
            <a:alphaModFix amt="18000"/>
            <a:extLst>
              <a:ext uri="{28A0092B-C50C-407E-A947-70E740481C1C}">
                <a14:useLocalDpi xmlns:a14="http://schemas.microsoft.com/office/drawing/2010/main" val="0"/>
              </a:ext>
            </a:extLst>
          </a:blip>
          <a:srcRect/>
          <a:stretch>
            <a:fillRect/>
          </a:stretch>
        </p:blipFill>
        <p:spPr bwMode="auto">
          <a:xfrm>
            <a:off x="0" y="0"/>
            <a:ext cx="1226082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7BAB70-9136-36D7-BA2D-F0B2D0247FE5}"/>
              </a:ext>
            </a:extLst>
          </p:cNvPr>
          <p:cNvSpPr txBox="1"/>
          <p:nvPr/>
        </p:nvSpPr>
        <p:spPr>
          <a:xfrm>
            <a:off x="5102942" y="216307"/>
            <a:ext cx="1917290" cy="403125"/>
          </a:xfrm>
          <a:prstGeom prst="rect">
            <a:avLst/>
          </a:prstGeom>
          <a:noFill/>
        </p:spPr>
        <p:txBody>
          <a:bodyPr wrap="square" rtlCol="0">
            <a:spAutoFit/>
          </a:bodyPr>
          <a:lstStyle/>
          <a:p>
            <a:pPr algn="ctr"/>
            <a:r>
              <a:rPr lang="en-US" sz="2000" b="1" dirty="0">
                <a:latin typeface="Algerian" panose="04020705040A02060702" pitchFamily="82" charset="0"/>
              </a:rPr>
              <a:t>TASK 5</a:t>
            </a:r>
            <a:endParaRPr lang="en-IN" sz="2000" b="1" dirty="0">
              <a:latin typeface="Algerian" panose="04020705040A02060702" pitchFamily="82" charset="0"/>
            </a:endParaRPr>
          </a:p>
        </p:txBody>
      </p:sp>
      <p:sp>
        <p:nvSpPr>
          <p:cNvPr id="4" name="TextBox 3">
            <a:extLst>
              <a:ext uri="{FF2B5EF4-FFF2-40B4-BE49-F238E27FC236}">
                <a16:creationId xmlns:a16="http://schemas.microsoft.com/office/drawing/2014/main" id="{7BB4DBBA-DCCF-169B-F5C5-1FF21C4CE709}"/>
              </a:ext>
            </a:extLst>
          </p:cNvPr>
          <p:cNvSpPr txBox="1"/>
          <p:nvPr/>
        </p:nvSpPr>
        <p:spPr>
          <a:xfrm>
            <a:off x="240891" y="576512"/>
            <a:ext cx="6209070" cy="307777"/>
          </a:xfrm>
          <a:prstGeom prst="rect">
            <a:avLst/>
          </a:prstGeom>
          <a:noFill/>
        </p:spPr>
        <p:txBody>
          <a:bodyPr wrap="square">
            <a:spAutoFit/>
          </a:bodyPr>
          <a:lstStyle/>
          <a:p>
            <a:r>
              <a:rPr lang="en-US" sz="1400" dirty="0">
                <a:latin typeface="Arial Black" panose="020B0A04020102020204" pitchFamily="34" charset="0"/>
              </a:rPr>
              <a:t>Most Popular Payment Method by City </a:t>
            </a:r>
            <a:endParaRPr lang="en-IN" sz="1400" b="1" dirty="0">
              <a:latin typeface="Arial Black" panose="020B0A04020102020204" pitchFamily="34" charset="0"/>
            </a:endParaRPr>
          </a:p>
        </p:txBody>
      </p:sp>
      <p:sp>
        <p:nvSpPr>
          <p:cNvPr id="5" name="TextBox 4">
            <a:extLst>
              <a:ext uri="{FF2B5EF4-FFF2-40B4-BE49-F238E27FC236}">
                <a16:creationId xmlns:a16="http://schemas.microsoft.com/office/drawing/2014/main" id="{5A02F5E2-9751-4E64-B256-E908E282B905}"/>
              </a:ext>
            </a:extLst>
          </p:cNvPr>
          <p:cNvSpPr txBox="1"/>
          <p:nvPr/>
        </p:nvSpPr>
        <p:spPr>
          <a:xfrm>
            <a:off x="213852" y="1649686"/>
            <a:ext cx="2802193" cy="369332"/>
          </a:xfrm>
          <a:prstGeom prst="rect">
            <a:avLst/>
          </a:prstGeom>
          <a:noFill/>
        </p:spPr>
        <p:txBody>
          <a:bodyPr wrap="square" rtlCol="0">
            <a:spAutoFit/>
          </a:bodyPr>
          <a:lstStyle/>
          <a:p>
            <a:r>
              <a:rPr lang="en-US" b="1" dirty="0">
                <a:latin typeface="Algerian" panose="04020705040A02060702" pitchFamily="82" charset="0"/>
              </a:rPr>
              <a:t>QUERY:-</a:t>
            </a:r>
            <a:endParaRPr lang="en-IN" b="1" dirty="0">
              <a:latin typeface="Algerian" panose="04020705040A02060702" pitchFamily="82" charset="0"/>
            </a:endParaRPr>
          </a:p>
        </p:txBody>
      </p:sp>
      <p:sp>
        <p:nvSpPr>
          <p:cNvPr id="7" name="TextBox 6">
            <a:extLst>
              <a:ext uri="{FF2B5EF4-FFF2-40B4-BE49-F238E27FC236}">
                <a16:creationId xmlns:a16="http://schemas.microsoft.com/office/drawing/2014/main" id="{7B8FB0DA-C00A-4A65-9A2A-6403477405EB}"/>
              </a:ext>
            </a:extLst>
          </p:cNvPr>
          <p:cNvSpPr txBox="1"/>
          <p:nvPr/>
        </p:nvSpPr>
        <p:spPr>
          <a:xfrm>
            <a:off x="213852" y="2057940"/>
            <a:ext cx="7160341" cy="2308324"/>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WITH </a:t>
            </a:r>
            <a:r>
              <a:rPr lang="en-US" sz="1200" dirty="0" err="1">
                <a:latin typeface="Courier New" panose="02070309020205020404" pitchFamily="49" charset="0"/>
                <a:cs typeface="Courier New" panose="02070309020205020404" pitchFamily="49" charset="0"/>
              </a:rPr>
              <a:t>PaymentMethodCount</a:t>
            </a:r>
            <a:r>
              <a:rPr lang="en-US" sz="1200" dirty="0">
                <a:latin typeface="Courier New" panose="02070309020205020404" pitchFamily="49" charset="0"/>
                <a:cs typeface="Courier New" panose="02070309020205020404" pitchFamily="49" charset="0"/>
              </a:rPr>
              <a:t> AS </a:t>
            </a:r>
          </a:p>
          <a:p>
            <a:r>
              <a:rPr lang="en-US" sz="1200" dirty="0">
                <a:latin typeface="Courier New" panose="02070309020205020404" pitchFamily="49" charset="0"/>
                <a:cs typeface="Courier New" panose="02070309020205020404" pitchFamily="49" charset="0"/>
              </a:rPr>
              <a:t>(SELECT  City, </a:t>
            </a:r>
          </a:p>
          <a:p>
            <a:r>
              <a:rPr lang="en-US" sz="1200" dirty="0">
                <a:latin typeface="Courier New" panose="02070309020205020404" pitchFamily="49" charset="0"/>
                <a:cs typeface="Courier New" panose="02070309020205020404" pitchFamily="49" charset="0"/>
              </a:rPr>
              <a:t>        Payment,</a:t>
            </a:r>
          </a:p>
          <a:p>
            <a:r>
              <a:rPr lang="en-US" sz="1200" dirty="0">
                <a:latin typeface="Courier New" panose="02070309020205020404" pitchFamily="49" charset="0"/>
                <a:cs typeface="Courier New" panose="02070309020205020404" pitchFamily="49" charset="0"/>
              </a:rPr>
              <a:t>        COUNT(*) AS </a:t>
            </a:r>
            <a:r>
              <a:rPr lang="en-US" sz="1200" dirty="0" err="1">
                <a:latin typeface="Courier New" panose="02070309020205020404" pitchFamily="49" charset="0"/>
                <a:cs typeface="Courier New" panose="02070309020205020404" pitchFamily="49" charset="0"/>
              </a:rPr>
              <a:t>PaymentCount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walmartsales</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GROUP BY City, Payment)</a:t>
            </a:r>
          </a:p>
          <a:p>
            <a:r>
              <a:rPr lang="en-US" sz="1200" dirty="0">
                <a:latin typeface="Courier New" panose="02070309020205020404" pitchFamily="49" charset="0"/>
                <a:cs typeface="Courier New" panose="02070309020205020404" pitchFamily="49" charset="0"/>
              </a:rPr>
              <a:t>SELECT City, </a:t>
            </a:r>
          </a:p>
          <a:p>
            <a:r>
              <a:rPr lang="en-US" sz="1200" dirty="0">
                <a:latin typeface="Courier New" panose="02070309020205020404" pitchFamily="49" charset="0"/>
                <a:cs typeface="Courier New" panose="02070309020205020404" pitchFamily="49" charset="0"/>
              </a:rPr>
              <a:t>       Payment</a:t>
            </a:r>
          </a:p>
          <a:p>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PaymentMethodCount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WHERE (City, </a:t>
            </a:r>
            <a:r>
              <a:rPr lang="en-US" sz="1200" dirty="0" err="1">
                <a:latin typeface="Courier New" panose="02070309020205020404" pitchFamily="49" charset="0"/>
                <a:cs typeface="Courier New" panose="02070309020205020404" pitchFamily="49" charset="0"/>
              </a:rPr>
              <a:t>PaymentCount</a:t>
            </a:r>
            <a:r>
              <a:rPr lang="en-US" sz="1200" dirty="0">
                <a:latin typeface="Courier New" panose="02070309020205020404" pitchFamily="49" charset="0"/>
                <a:cs typeface="Courier New" panose="02070309020205020404" pitchFamily="49" charset="0"/>
              </a:rPr>
              <a:t>) IN (SELECT City, MAX(</a:t>
            </a:r>
            <a:r>
              <a:rPr lang="en-US" sz="1200" dirty="0" err="1">
                <a:latin typeface="Courier New" panose="02070309020205020404" pitchFamily="49" charset="0"/>
                <a:cs typeface="Courier New" panose="02070309020205020404" pitchFamily="49" charset="0"/>
              </a:rPr>
              <a:t>PaymentCount</a:t>
            </a:r>
            <a:r>
              <a:rPr lang="en-US" sz="1200" dirty="0">
                <a:latin typeface="Courier New" panose="02070309020205020404" pitchFamily="49" charset="0"/>
                <a:cs typeface="Courier New" panose="02070309020205020404" pitchFamily="49" charset="0"/>
              </a:rPr>
              <a:t>) AS </a:t>
            </a:r>
            <a:r>
              <a:rPr lang="en-US" sz="1200" dirty="0" err="1">
                <a:latin typeface="Courier New" panose="02070309020205020404" pitchFamily="49" charset="0"/>
                <a:cs typeface="Courier New" panose="02070309020205020404" pitchFamily="49" charset="0"/>
              </a:rPr>
              <a:t>MaxCount</a:t>
            </a:r>
            <a:r>
              <a:rPr lang="en-US" sz="1200" dirty="0">
                <a:latin typeface="Courier New" panose="02070309020205020404" pitchFamily="49" charset="0"/>
                <a:cs typeface="Courier New" panose="02070309020205020404" pitchFamily="49" charset="0"/>
              </a:rPr>
              <a:t>        FROM </a:t>
            </a:r>
            <a:r>
              <a:rPr lang="en-US" sz="1200" dirty="0" err="1">
                <a:latin typeface="Courier New" panose="02070309020205020404" pitchFamily="49" charset="0"/>
                <a:cs typeface="Courier New" panose="02070309020205020404" pitchFamily="49" charset="0"/>
              </a:rPr>
              <a:t>PaymentMethodCount</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GROUP BY City)ORDER BY City;</a:t>
            </a:r>
            <a:endParaRPr lang="en-IN" sz="1200"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4B99A15B-70DE-5CA5-3C56-947E5D70DB32}"/>
              </a:ext>
            </a:extLst>
          </p:cNvPr>
          <p:cNvSpPr txBox="1"/>
          <p:nvPr/>
        </p:nvSpPr>
        <p:spPr>
          <a:xfrm>
            <a:off x="314632" y="4848380"/>
            <a:ext cx="5152103" cy="1384995"/>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Select City,      </a:t>
            </a:r>
          </a:p>
          <a:p>
            <a:r>
              <a:rPr lang="en-US" sz="1200" dirty="0">
                <a:latin typeface="Courier New" panose="02070309020205020404" pitchFamily="49" charset="0"/>
                <a:cs typeface="Courier New" panose="02070309020205020404" pitchFamily="49" charset="0"/>
              </a:rPr>
              <a:t>       Payment,      </a:t>
            </a:r>
          </a:p>
          <a:p>
            <a:r>
              <a:rPr lang="en-US" sz="1200" dirty="0">
                <a:latin typeface="Courier New" panose="02070309020205020404" pitchFamily="49" charset="0"/>
                <a:cs typeface="Courier New" panose="02070309020205020404" pitchFamily="49" charset="0"/>
              </a:rPr>
              <a:t>       Count(*) as count</a:t>
            </a:r>
          </a:p>
          <a:p>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walmartsales</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Group by </a:t>
            </a:r>
            <a:r>
              <a:rPr lang="en-US" sz="1200" dirty="0" err="1">
                <a:latin typeface="Courier New" panose="02070309020205020404" pitchFamily="49" charset="0"/>
                <a:cs typeface="Courier New" panose="02070309020205020404" pitchFamily="49" charset="0"/>
              </a:rPr>
              <a:t>Payment,City</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order by count desc</a:t>
            </a:r>
          </a:p>
          <a:p>
            <a:r>
              <a:rPr lang="en-US" sz="1200" dirty="0">
                <a:latin typeface="Courier New" panose="02070309020205020404" pitchFamily="49" charset="0"/>
                <a:cs typeface="Courier New" panose="02070309020205020404" pitchFamily="49" charset="0"/>
              </a:rPr>
              <a:t>limit 3;</a:t>
            </a:r>
            <a:endParaRPr lang="en-IN" sz="12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F6F52ADC-53B9-1F1F-70E1-010569FFA1D0}"/>
              </a:ext>
            </a:extLst>
          </p:cNvPr>
          <p:cNvSpPr txBox="1"/>
          <p:nvPr/>
        </p:nvSpPr>
        <p:spPr>
          <a:xfrm>
            <a:off x="2084437" y="4422656"/>
            <a:ext cx="1406013" cy="369332"/>
          </a:xfrm>
          <a:prstGeom prst="rect">
            <a:avLst/>
          </a:prstGeom>
          <a:noFill/>
        </p:spPr>
        <p:txBody>
          <a:bodyPr wrap="square" rtlCol="0">
            <a:spAutoFit/>
          </a:bodyPr>
          <a:lstStyle/>
          <a:p>
            <a:r>
              <a:rPr lang="en-US" b="1" dirty="0">
                <a:latin typeface="Algerian" panose="04020705040A02060702" pitchFamily="82" charset="0"/>
              </a:rPr>
              <a:t>OR</a:t>
            </a:r>
            <a:endParaRPr lang="en-IN" b="1" dirty="0">
              <a:latin typeface="Algerian" panose="04020705040A02060702" pitchFamily="82" charset="0"/>
            </a:endParaRPr>
          </a:p>
        </p:txBody>
      </p:sp>
      <p:sp>
        <p:nvSpPr>
          <p:cNvPr id="8" name="TextBox 7">
            <a:extLst>
              <a:ext uri="{FF2B5EF4-FFF2-40B4-BE49-F238E27FC236}">
                <a16:creationId xmlns:a16="http://schemas.microsoft.com/office/drawing/2014/main" id="{1D60AA0A-F1DB-9BC9-AD1F-3EB50340FF70}"/>
              </a:ext>
            </a:extLst>
          </p:cNvPr>
          <p:cNvSpPr txBox="1"/>
          <p:nvPr/>
        </p:nvSpPr>
        <p:spPr>
          <a:xfrm>
            <a:off x="265470" y="1002908"/>
            <a:ext cx="8662220" cy="523220"/>
          </a:xfrm>
          <a:prstGeom prst="rect">
            <a:avLst/>
          </a:prstGeom>
          <a:noFill/>
        </p:spPr>
        <p:txBody>
          <a:bodyPr wrap="square" rtlCol="0">
            <a:spAutoFit/>
          </a:bodyPr>
          <a:lstStyle/>
          <a:p>
            <a:r>
              <a:rPr lang="en-US" sz="1400" dirty="0"/>
              <a:t>This means figuring out which payment option (like cash, card, or e-wallet) customers use the most in each city. It helps businesses cater to local preferences.</a:t>
            </a:r>
            <a:endParaRPr lang="en-IN" sz="1400" dirty="0"/>
          </a:p>
        </p:txBody>
      </p:sp>
    </p:spTree>
    <p:extLst>
      <p:ext uri="{BB962C8B-B14F-4D97-AF65-F5344CB8AC3E}">
        <p14:creationId xmlns:p14="http://schemas.microsoft.com/office/powerpoint/2010/main" val="1502611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TotalTime>
  <Words>1762</Words>
  <Application>Microsoft Office PowerPoint</Application>
  <PresentationFormat>Widescreen</PresentationFormat>
  <Paragraphs>232</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Algerian</vt:lpstr>
      <vt:lpstr>Aptos Display</vt:lpstr>
      <vt:lpstr>Arial</vt:lpstr>
      <vt:lpstr>Arial Black</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THIRUMALA NAIDU</dc:creator>
  <cp:lastModifiedBy>THIRUMALA NAIDU</cp:lastModifiedBy>
  <cp:revision>2</cp:revision>
  <dcterms:created xsi:type="dcterms:W3CDTF">2025-04-27T18:53:36Z</dcterms:created>
  <dcterms:modified xsi:type="dcterms:W3CDTF">2025-05-26T13:49:23Z</dcterms:modified>
</cp:coreProperties>
</file>